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80" r:id="rId4"/>
    <p:sldId id="320" r:id="rId5"/>
    <p:sldId id="332" r:id="rId6"/>
    <p:sldId id="333" r:id="rId7"/>
    <p:sldId id="334" r:id="rId8"/>
    <p:sldId id="367" r:id="rId9"/>
    <p:sldId id="335" r:id="rId10"/>
    <p:sldId id="336" r:id="rId11"/>
    <p:sldId id="337" r:id="rId12"/>
    <p:sldId id="338" r:id="rId13"/>
    <p:sldId id="339" r:id="rId14"/>
    <p:sldId id="362" r:id="rId15"/>
    <p:sldId id="340" r:id="rId16"/>
    <p:sldId id="341" r:id="rId17"/>
    <p:sldId id="342" r:id="rId18"/>
    <p:sldId id="321" r:id="rId19"/>
    <p:sldId id="355" r:id="rId20"/>
    <p:sldId id="281" r:id="rId21"/>
    <p:sldId id="322" r:id="rId22"/>
    <p:sldId id="323" r:id="rId23"/>
    <p:sldId id="356" r:id="rId24"/>
    <p:sldId id="357" r:id="rId25"/>
    <p:sldId id="358" r:id="rId26"/>
    <p:sldId id="359" r:id="rId27"/>
    <p:sldId id="360" r:id="rId28"/>
    <p:sldId id="361" r:id="rId29"/>
    <p:sldId id="364" r:id="rId30"/>
    <p:sldId id="365" r:id="rId31"/>
    <p:sldId id="366" r:id="rId32"/>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0" d="100"/>
          <a:sy n="110" d="100"/>
        </p:scale>
        <p:origin x="59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B0D523A9-0564-45A5-A481-F07821FB512D}" type="datetimeFigureOut">
              <a:rPr lang="tr-TR" smtClean="0"/>
              <a:t>7.01.2021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2118661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B0D523A9-0564-45A5-A481-F07821FB512D}" type="datetimeFigureOut">
              <a:rPr lang="tr-TR" smtClean="0"/>
              <a:t>7.01.2021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827114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B0D523A9-0564-45A5-A481-F07821FB512D}" type="datetimeFigureOut">
              <a:rPr lang="tr-TR" smtClean="0"/>
              <a:t>7.01.2021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1964442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B0D523A9-0564-45A5-A481-F07821FB512D}" type="datetimeFigureOut">
              <a:rPr lang="tr-TR" smtClean="0"/>
              <a:t>7.01.2021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771018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B0D523A9-0564-45A5-A481-F07821FB512D}" type="datetimeFigureOut">
              <a:rPr lang="tr-TR" smtClean="0"/>
              <a:t>7.01.2021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956617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B0D523A9-0564-45A5-A481-F07821FB512D}" type="datetimeFigureOut">
              <a:rPr lang="tr-TR" smtClean="0"/>
              <a:t>7.01.2021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3498538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B0D523A9-0564-45A5-A481-F07821FB512D}" type="datetimeFigureOut">
              <a:rPr lang="tr-TR" smtClean="0"/>
              <a:t>7.01.2021</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3812525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B0D523A9-0564-45A5-A481-F07821FB512D}" type="datetimeFigureOut">
              <a:rPr lang="tr-TR" smtClean="0"/>
              <a:t>7.01.2021</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632364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B0D523A9-0564-45A5-A481-F07821FB512D}" type="datetimeFigureOut">
              <a:rPr lang="tr-TR" smtClean="0"/>
              <a:t>7.01.2021</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1619149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B0D523A9-0564-45A5-A481-F07821FB512D}" type="datetimeFigureOut">
              <a:rPr lang="tr-TR" smtClean="0"/>
              <a:t>7.01.2021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2657636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B0D523A9-0564-45A5-A481-F07821FB512D}" type="datetimeFigureOut">
              <a:rPr lang="tr-TR" smtClean="0"/>
              <a:t>7.01.2021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26191874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D523A9-0564-45A5-A481-F07821FB512D}" type="datetimeFigureOut">
              <a:rPr lang="tr-TR" smtClean="0"/>
              <a:t>7.01.2021</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FA3920-FF7C-48FD-AE3C-7E95DEC0CD92}" type="slidenum">
              <a:rPr lang="tr-TR" smtClean="0"/>
              <a:t>‹#›</a:t>
            </a:fld>
            <a:endParaRPr lang="tr-TR"/>
          </a:p>
        </p:txBody>
      </p:sp>
    </p:spTree>
    <p:extLst>
      <p:ext uri="{BB962C8B-B14F-4D97-AF65-F5344CB8AC3E}">
        <p14:creationId xmlns:p14="http://schemas.microsoft.com/office/powerpoint/2010/main" val="42085895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tr-TR" dirty="0" smtClean="0"/>
              <a:t> </a:t>
            </a:r>
            <a:endParaRPr lang="tr-TR" dirty="0"/>
          </a:p>
        </p:txBody>
      </p:sp>
      <p:sp>
        <p:nvSpPr>
          <p:cNvPr id="3" name="Alt Başlık 2"/>
          <p:cNvSpPr>
            <a:spLocks noGrp="1"/>
          </p:cNvSpPr>
          <p:nvPr>
            <p:ph type="subTitle" idx="1"/>
          </p:nvPr>
        </p:nvSpPr>
        <p:spPr/>
        <p:txBody>
          <a:bodyPr/>
          <a:lstStyle/>
          <a:p>
            <a:endParaRPr lang="tr-TR" dirty="0"/>
          </a:p>
        </p:txBody>
      </p:sp>
      <p:pic>
        <p:nvPicPr>
          <p:cNvPr id="10" name="Resim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 y="-34291"/>
            <a:ext cx="12252960" cy="6892291"/>
          </a:xfrm>
          <a:prstGeom prst="rect">
            <a:avLst/>
          </a:prstGeom>
        </p:spPr>
      </p:pic>
      <p:sp>
        <p:nvSpPr>
          <p:cNvPr id="14" name="Metin kutusu 13"/>
          <p:cNvSpPr txBox="1"/>
          <p:nvPr/>
        </p:nvSpPr>
        <p:spPr>
          <a:xfrm>
            <a:off x="6505303" y="5442858"/>
            <a:ext cx="6209211" cy="1077218"/>
          </a:xfrm>
          <a:prstGeom prst="rect">
            <a:avLst/>
          </a:prstGeom>
          <a:noFill/>
        </p:spPr>
        <p:txBody>
          <a:bodyPr wrap="square" rtlCol="0">
            <a:spAutoFit/>
          </a:bodyPr>
          <a:lstStyle/>
          <a:p>
            <a:r>
              <a:rPr lang="tr-TR" sz="3200" b="1" dirty="0">
                <a:solidFill>
                  <a:srgbClr val="C00000"/>
                </a:solidFill>
              </a:rPr>
              <a:t>KEFARETLER, ADAK VE YEMİNLER, HARAMLAR VE HELALLER</a:t>
            </a:r>
            <a:endParaRPr lang="tr-TR" sz="3200" b="1" dirty="0">
              <a:solidFill>
                <a:srgbClr val="C00000"/>
              </a:solidFill>
              <a:latin typeface="Adobe Caslon Pro" panose="0205050205050A020403" pitchFamily="18" charset="-94"/>
              <a:ea typeface="Adobe Myungjo Std M" panose="02020600000000000000" pitchFamily="18" charset="-128"/>
            </a:endParaRPr>
          </a:p>
        </p:txBody>
      </p:sp>
    </p:spTree>
    <p:extLst>
      <p:ext uri="{BB962C8B-B14F-4D97-AF65-F5344CB8AC3E}">
        <p14:creationId xmlns:p14="http://schemas.microsoft.com/office/powerpoint/2010/main" val="3415418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745921"/>
          </a:xfrm>
        </p:spPr>
        <p:txBody>
          <a:bodyPr/>
          <a:lstStyle/>
          <a:p>
            <a:r>
              <a:rPr lang="tr-TR" b="1" dirty="0" smtClean="0">
                <a:solidFill>
                  <a:srgbClr val="C00000"/>
                </a:solidFill>
              </a:rPr>
              <a:t>Yemin Çeşitleri</a:t>
            </a:r>
            <a:endParaRPr lang="tr-TR" b="1" dirty="0">
              <a:solidFill>
                <a:srgbClr val="C00000"/>
              </a:solidFill>
            </a:endParaRPr>
          </a:p>
        </p:txBody>
      </p:sp>
      <p:sp>
        <p:nvSpPr>
          <p:cNvPr id="3" name="İçerik Yer Tutucusu 2"/>
          <p:cNvSpPr>
            <a:spLocks noGrp="1"/>
          </p:cNvSpPr>
          <p:nvPr>
            <p:ph idx="1"/>
          </p:nvPr>
        </p:nvSpPr>
        <p:spPr>
          <a:xfrm>
            <a:off x="838200" y="1111046"/>
            <a:ext cx="10515600" cy="5437238"/>
          </a:xfrm>
        </p:spPr>
        <p:txBody>
          <a:bodyPr>
            <a:normAutofit/>
          </a:bodyPr>
          <a:lstStyle/>
          <a:p>
            <a:pPr>
              <a:lnSpc>
                <a:spcPct val="150000"/>
              </a:lnSpc>
              <a:spcBef>
                <a:spcPts val="600"/>
              </a:spcBef>
            </a:pPr>
            <a:r>
              <a:rPr lang="tr-TR" b="1" dirty="0" smtClean="0">
                <a:solidFill>
                  <a:srgbClr val="00B050"/>
                </a:solidFill>
              </a:rPr>
              <a:t>Yemin-i </a:t>
            </a:r>
            <a:r>
              <a:rPr lang="tr-TR" b="1" dirty="0" err="1" smtClean="0">
                <a:solidFill>
                  <a:srgbClr val="00B050"/>
                </a:solidFill>
              </a:rPr>
              <a:t>Lağv</a:t>
            </a:r>
            <a:endParaRPr lang="tr-TR" b="1" dirty="0" smtClean="0">
              <a:solidFill>
                <a:srgbClr val="00B050"/>
              </a:solidFill>
            </a:endParaRPr>
          </a:p>
          <a:p>
            <a:pPr>
              <a:lnSpc>
                <a:spcPct val="150000"/>
              </a:lnSpc>
              <a:spcBef>
                <a:spcPts val="600"/>
              </a:spcBef>
            </a:pPr>
            <a:r>
              <a:rPr lang="tr-TR" dirty="0"/>
              <a:t>Yanlışlıkla doğru olduğu düşünülerek yapılan yemindir. </a:t>
            </a:r>
            <a:r>
              <a:rPr lang="tr-TR" b="1" dirty="0" smtClean="0">
                <a:solidFill>
                  <a:srgbClr val="00B050"/>
                </a:solidFill>
              </a:rPr>
              <a:t>Örneğin; </a:t>
            </a:r>
            <a:r>
              <a:rPr lang="tr-TR" dirty="0" smtClean="0"/>
              <a:t>bir </a:t>
            </a:r>
            <a:r>
              <a:rPr lang="tr-TR" dirty="0"/>
              <a:t>kimsenin parasının bittiğini sanarak, “vallahi param bitti” diye yemin </a:t>
            </a:r>
            <a:r>
              <a:rPr lang="tr-TR" dirty="0" smtClean="0"/>
              <a:t>etmesi gibi. </a:t>
            </a:r>
            <a:r>
              <a:rPr lang="tr-TR" dirty="0"/>
              <a:t>Dil alışkanlığı ile öylesine ve içerik taşımadan yapılan </a:t>
            </a:r>
            <a:r>
              <a:rPr lang="tr-TR" dirty="0" smtClean="0"/>
              <a:t>yeminler de </a:t>
            </a:r>
            <a:r>
              <a:rPr lang="tr-TR" b="1" dirty="0" err="1">
                <a:solidFill>
                  <a:srgbClr val="00B050"/>
                </a:solidFill>
              </a:rPr>
              <a:t>lağv</a:t>
            </a:r>
            <a:r>
              <a:rPr lang="tr-TR" b="1" dirty="0">
                <a:solidFill>
                  <a:srgbClr val="00B050"/>
                </a:solidFill>
              </a:rPr>
              <a:t> yemini </a:t>
            </a:r>
            <a:r>
              <a:rPr lang="tr-TR" dirty="0"/>
              <a:t>sayılmaktadır. Bu alışkanlığın en kısa sürede bırakılması gerekmektedir. Maide suresi 89. </a:t>
            </a:r>
            <a:r>
              <a:rPr lang="tr-TR" dirty="0" smtClean="0"/>
              <a:t>ayet </a:t>
            </a:r>
            <a:r>
              <a:rPr lang="tr-TR" dirty="0"/>
              <a:t>ile bu türde söylenen yeminlerin kefaret </a:t>
            </a:r>
            <a:r>
              <a:rPr lang="tr-TR" dirty="0" smtClean="0"/>
              <a:t>gerektirmediği </a:t>
            </a:r>
            <a:r>
              <a:rPr lang="tr-TR" dirty="0"/>
              <a:t>bildirilmiştir.</a:t>
            </a:r>
          </a:p>
        </p:txBody>
      </p:sp>
    </p:spTree>
    <p:extLst>
      <p:ext uri="{BB962C8B-B14F-4D97-AF65-F5344CB8AC3E}">
        <p14:creationId xmlns:p14="http://schemas.microsoft.com/office/powerpoint/2010/main" val="13160624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765585"/>
          </a:xfrm>
        </p:spPr>
        <p:txBody>
          <a:bodyPr/>
          <a:lstStyle/>
          <a:p>
            <a:r>
              <a:rPr lang="tr-TR" b="1" dirty="0">
                <a:solidFill>
                  <a:srgbClr val="C00000"/>
                </a:solidFill>
              </a:rPr>
              <a:t>Yemin Çeşitleri</a:t>
            </a:r>
            <a:endParaRPr lang="tr-TR" dirty="0">
              <a:solidFill>
                <a:srgbClr val="00B050"/>
              </a:solidFill>
            </a:endParaRPr>
          </a:p>
        </p:txBody>
      </p:sp>
      <p:sp>
        <p:nvSpPr>
          <p:cNvPr id="3" name="İçerik Yer Tutucusu 2"/>
          <p:cNvSpPr>
            <a:spLocks noGrp="1"/>
          </p:cNvSpPr>
          <p:nvPr>
            <p:ph idx="1"/>
          </p:nvPr>
        </p:nvSpPr>
        <p:spPr>
          <a:xfrm>
            <a:off x="838200" y="1307690"/>
            <a:ext cx="10515600" cy="4869273"/>
          </a:xfrm>
        </p:spPr>
        <p:txBody>
          <a:bodyPr>
            <a:normAutofit fontScale="92500" lnSpcReduction="20000"/>
          </a:bodyPr>
          <a:lstStyle/>
          <a:p>
            <a:pPr>
              <a:lnSpc>
                <a:spcPct val="150000"/>
              </a:lnSpc>
              <a:spcBef>
                <a:spcPts val="600"/>
              </a:spcBef>
            </a:pPr>
            <a:r>
              <a:rPr lang="tr-TR" b="1" dirty="0" smtClean="0">
                <a:solidFill>
                  <a:srgbClr val="00B050"/>
                </a:solidFill>
              </a:rPr>
              <a:t>Yemin-i </a:t>
            </a:r>
            <a:r>
              <a:rPr lang="tr-TR" b="1" dirty="0" err="1" smtClean="0">
                <a:solidFill>
                  <a:srgbClr val="00B050"/>
                </a:solidFill>
              </a:rPr>
              <a:t>Gamus</a:t>
            </a:r>
            <a:endParaRPr lang="tr-TR" b="1" dirty="0" smtClean="0">
              <a:solidFill>
                <a:srgbClr val="00B050"/>
              </a:solidFill>
            </a:endParaRPr>
          </a:p>
          <a:p>
            <a:pPr>
              <a:lnSpc>
                <a:spcPct val="150000"/>
              </a:lnSpc>
              <a:spcBef>
                <a:spcPts val="600"/>
              </a:spcBef>
            </a:pPr>
            <a:r>
              <a:rPr lang="tr-TR" dirty="0" smtClean="0"/>
              <a:t>Geçmiş </a:t>
            </a:r>
            <a:r>
              <a:rPr lang="tr-TR" dirty="0"/>
              <a:t>bir zamanda gerçekleşen ya da gerçekleşmemiş bir durum, </a:t>
            </a:r>
            <a:r>
              <a:rPr lang="tr-TR" dirty="0" smtClean="0"/>
              <a:t>olay ve iş </a:t>
            </a:r>
            <a:r>
              <a:rPr lang="tr-TR" dirty="0"/>
              <a:t>hakkında bilerek, kasten yalan yere yemin etmektir. Bir kimsenin parasının bittiğini bildiği halde “Vallahi param var” diyerek yemin </a:t>
            </a:r>
            <a:r>
              <a:rPr lang="tr-TR" dirty="0" smtClean="0"/>
              <a:t>etmesi gibi. </a:t>
            </a:r>
            <a:r>
              <a:rPr lang="tr-TR" dirty="0"/>
              <a:t>Böyle bilerek yemin etmek günahtır ve sadece kefaret ödemek yeterli olmaz, bunun için de </a:t>
            </a:r>
            <a:r>
              <a:rPr lang="tr-TR" dirty="0" err="1"/>
              <a:t>gamus</a:t>
            </a:r>
            <a:r>
              <a:rPr lang="tr-TR" dirty="0"/>
              <a:t> yemini için kefaret yeterli olmadığı için gerekli de değildir. Yalan yere yemin eden kişinin tövbe ve </a:t>
            </a:r>
            <a:r>
              <a:rPr lang="tr-TR" dirty="0" smtClean="0"/>
              <a:t>istiğfarda </a:t>
            </a:r>
            <a:r>
              <a:rPr lang="tr-TR" dirty="0"/>
              <a:t>bulunması </a:t>
            </a:r>
            <a:r>
              <a:rPr lang="tr-TR" dirty="0" smtClean="0"/>
              <a:t>gerekir. </a:t>
            </a:r>
            <a:r>
              <a:rPr lang="tr-TR" dirty="0"/>
              <a:t>İmam Şafi’ye </a:t>
            </a:r>
            <a:r>
              <a:rPr lang="tr-TR" dirty="0" smtClean="0"/>
              <a:t>göre </a:t>
            </a:r>
            <a:r>
              <a:rPr lang="tr-TR" dirty="0" err="1" smtClean="0"/>
              <a:t>gamus</a:t>
            </a:r>
            <a:r>
              <a:rPr lang="tr-TR" dirty="0" smtClean="0"/>
              <a:t> </a:t>
            </a:r>
            <a:r>
              <a:rPr lang="tr-TR" dirty="0"/>
              <a:t>yemininin kefareti bulunmaktadır ve </a:t>
            </a:r>
            <a:r>
              <a:rPr lang="tr-TR" dirty="0" smtClean="0"/>
              <a:t>gereklidir</a:t>
            </a:r>
            <a:r>
              <a:rPr lang="tr-TR" dirty="0"/>
              <a:t>.</a:t>
            </a:r>
          </a:p>
        </p:txBody>
      </p:sp>
    </p:spTree>
    <p:extLst>
      <p:ext uri="{BB962C8B-B14F-4D97-AF65-F5344CB8AC3E}">
        <p14:creationId xmlns:p14="http://schemas.microsoft.com/office/powerpoint/2010/main" val="26713122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785248"/>
          </a:xfrm>
        </p:spPr>
        <p:txBody>
          <a:bodyPr/>
          <a:lstStyle/>
          <a:p>
            <a:r>
              <a:rPr lang="tr-TR" b="1" dirty="0">
                <a:solidFill>
                  <a:srgbClr val="C00000"/>
                </a:solidFill>
              </a:rPr>
              <a:t>Yemin Çeşitleri</a:t>
            </a:r>
          </a:p>
        </p:txBody>
      </p:sp>
      <p:sp>
        <p:nvSpPr>
          <p:cNvPr id="3" name="İçerik Yer Tutucusu 2"/>
          <p:cNvSpPr>
            <a:spLocks noGrp="1"/>
          </p:cNvSpPr>
          <p:nvPr>
            <p:ph idx="1"/>
          </p:nvPr>
        </p:nvSpPr>
        <p:spPr>
          <a:xfrm>
            <a:off x="838200" y="1268361"/>
            <a:ext cx="10515600" cy="4908602"/>
          </a:xfrm>
        </p:spPr>
        <p:txBody>
          <a:bodyPr>
            <a:normAutofit/>
          </a:bodyPr>
          <a:lstStyle/>
          <a:p>
            <a:pPr>
              <a:lnSpc>
                <a:spcPct val="150000"/>
              </a:lnSpc>
              <a:spcBef>
                <a:spcPts val="600"/>
              </a:spcBef>
            </a:pPr>
            <a:r>
              <a:rPr lang="tr-TR" b="1" dirty="0" smtClean="0">
                <a:solidFill>
                  <a:srgbClr val="00B050"/>
                </a:solidFill>
              </a:rPr>
              <a:t>Yemin-i </a:t>
            </a:r>
            <a:r>
              <a:rPr lang="tr-TR" b="1" dirty="0" err="1" smtClean="0">
                <a:solidFill>
                  <a:srgbClr val="00B050"/>
                </a:solidFill>
              </a:rPr>
              <a:t>Munakid</a:t>
            </a:r>
            <a:endParaRPr lang="tr-TR" b="1" dirty="0" smtClean="0">
              <a:solidFill>
                <a:srgbClr val="00B050"/>
              </a:solidFill>
            </a:endParaRPr>
          </a:p>
          <a:p>
            <a:pPr>
              <a:lnSpc>
                <a:spcPct val="150000"/>
              </a:lnSpc>
              <a:spcBef>
                <a:spcPts val="600"/>
              </a:spcBef>
            </a:pPr>
            <a:r>
              <a:rPr lang="tr-TR" dirty="0" smtClean="0"/>
              <a:t>Gelecekte </a:t>
            </a:r>
            <a:r>
              <a:rPr lang="tr-TR" dirty="0"/>
              <a:t>bir şeyi yapacağına ya da yapmayacağına dair yemin etmektir. “Vallahi yarın paranı vereceğim” sözü bu şekildedir. Eğer kişi yeminine uygun olan davranışlarda bulunursa, yemininin gerektirdiğini yapıyorsa kefaret ödemesi gerekmez. Yemin olarak söylemiş olduğu sözünü yerine getirmezse yemini bozulmuş olur ve kefaret ödemesi </a:t>
            </a:r>
            <a:r>
              <a:rPr lang="tr-TR" dirty="0" smtClean="0"/>
              <a:t>gerekir.</a:t>
            </a:r>
            <a:endParaRPr lang="tr-TR" dirty="0"/>
          </a:p>
        </p:txBody>
      </p:sp>
    </p:spTree>
    <p:extLst>
      <p:ext uri="{BB962C8B-B14F-4D97-AF65-F5344CB8AC3E}">
        <p14:creationId xmlns:p14="http://schemas.microsoft.com/office/powerpoint/2010/main" val="27451586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795081"/>
          </a:xfrm>
        </p:spPr>
        <p:txBody>
          <a:bodyPr/>
          <a:lstStyle/>
          <a:p>
            <a:r>
              <a:rPr lang="tr-TR" b="1" dirty="0" smtClean="0">
                <a:solidFill>
                  <a:srgbClr val="C00000"/>
                </a:solidFill>
              </a:rPr>
              <a:t>Helaller ve Haramlar</a:t>
            </a:r>
            <a:endParaRPr lang="tr-TR" b="1" dirty="0">
              <a:solidFill>
                <a:srgbClr val="C00000"/>
              </a:solidFill>
            </a:endParaRPr>
          </a:p>
        </p:txBody>
      </p:sp>
      <p:sp>
        <p:nvSpPr>
          <p:cNvPr id="3" name="İçerik Yer Tutucusu 2"/>
          <p:cNvSpPr>
            <a:spLocks noGrp="1"/>
          </p:cNvSpPr>
          <p:nvPr>
            <p:ph idx="1"/>
          </p:nvPr>
        </p:nvSpPr>
        <p:spPr>
          <a:xfrm>
            <a:off x="838200" y="1288026"/>
            <a:ext cx="10515600" cy="4888937"/>
          </a:xfrm>
        </p:spPr>
        <p:txBody>
          <a:bodyPr>
            <a:normAutofit/>
          </a:bodyPr>
          <a:lstStyle/>
          <a:p>
            <a:pPr>
              <a:lnSpc>
                <a:spcPct val="150000"/>
              </a:lnSpc>
              <a:spcBef>
                <a:spcPts val="600"/>
              </a:spcBef>
            </a:pPr>
            <a:r>
              <a:rPr lang="tr-TR" dirty="0"/>
              <a:t>İnsan birçok üstün yetenekle donatılmış, yeryüzünün bütün nimetleri emrine tahsis edilmiştir. İnsanın </a:t>
            </a:r>
            <a:r>
              <a:rPr lang="tr-TR" dirty="0" err="1" smtClean="0"/>
              <a:t>yaradanını</a:t>
            </a:r>
            <a:r>
              <a:rPr lang="tr-TR" dirty="0" smtClean="0"/>
              <a:t> </a:t>
            </a:r>
            <a:r>
              <a:rPr lang="tr-TR" dirty="0"/>
              <a:t>tanıması, O’na ibadet </a:t>
            </a:r>
            <a:r>
              <a:rPr lang="tr-TR" dirty="0" smtClean="0"/>
              <a:t>etmesi, yaratılışının </a:t>
            </a:r>
            <a:r>
              <a:rPr lang="tr-TR" dirty="0"/>
              <a:t>amacını ve özünü oluşturmakla birlikte </a:t>
            </a:r>
            <a:r>
              <a:rPr lang="tr-TR" dirty="0" err="1" smtClean="0"/>
              <a:t>yaradanın</a:t>
            </a:r>
            <a:r>
              <a:rPr lang="tr-TR" dirty="0" smtClean="0"/>
              <a:t> </a:t>
            </a:r>
            <a:r>
              <a:rPr lang="tr-TR" dirty="0"/>
              <a:t>istekleri doğrultusunda yaşaması hem dünya hem </a:t>
            </a:r>
            <a:r>
              <a:rPr lang="tr-TR" dirty="0" smtClean="0"/>
              <a:t>de ahiret </a:t>
            </a:r>
            <a:r>
              <a:rPr lang="tr-TR" dirty="0"/>
              <a:t>mutluluğunun anahtarıdır. </a:t>
            </a:r>
          </a:p>
        </p:txBody>
      </p:sp>
    </p:spTree>
    <p:extLst>
      <p:ext uri="{BB962C8B-B14F-4D97-AF65-F5344CB8AC3E}">
        <p14:creationId xmlns:p14="http://schemas.microsoft.com/office/powerpoint/2010/main" val="23912496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1227701"/>
          </a:xfrm>
        </p:spPr>
        <p:txBody>
          <a:bodyPr/>
          <a:lstStyle/>
          <a:p>
            <a:r>
              <a:rPr lang="tr-TR" b="1" dirty="0">
                <a:solidFill>
                  <a:srgbClr val="C00000"/>
                </a:solidFill>
              </a:rPr>
              <a:t>Helaller ve Haramlar</a:t>
            </a:r>
            <a:endParaRPr lang="tr-TR" dirty="0"/>
          </a:p>
        </p:txBody>
      </p:sp>
      <p:sp>
        <p:nvSpPr>
          <p:cNvPr id="3" name="İçerik Yer Tutucusu 2"/>
          <p:cNvSpPr>
            <a:spLocks noGrp="1"/>
          </p:cNvSpPr>
          <p:nvPr>
            <p:ph idx="1"/>
          </p:nvPr>
        </p:nvSpPr>
        <p:spPr/>
        <p:txBody>
          <a:bodyPr/>
          <a:lstStyle/>
          <a:p>
            <a:pPr>
              <a:lnSpc>
                <a:spcPct val="150000"/>
              </a:lnSpc>
              <a:spcBef>
                <a:spcPts val="600"/>
              </a:spcBef>
            </a:pPr>
            <a:r>
              <a:rPr lang="tr-TR" dirty="0"/>
              <a:t>İslam dini hayatın her alanında kişiye kılavuzluk etmeyi, yol göstermeyi belirli ilkeler etrafında şekillendirmeyi bu vesile ile insanı saadete ulaştırmayı hedeflediği için insanın yiyip içtikleri, giyim kuşamı, sosyal, ticari ve aile hayatı gibi hayatın değişik alanlarında bilgilendirme ve yönlendirmesine konu olmuştur. </a:t>
            </a:r>
            <a:r>
              <a:rPr lang="tr-TR" dirty="0" smtClean="0"/>
              <a:t>Bu bölümde detaylıca bunları ele alacağız. </a:t>
            </a:r>
          </a:p>
          <a:p>
            <a:endParaRPr lang="tr-TR" dirty="0"/>
          </a:p>
        </p:txBody>
      </p:sp>
    </p:spTree>
    <p:extLst>
      <p:ext uri="{BB962C8B-B14F-4D97-AF65-F5344CB8AC3E}">
        <p14:creationId xmlns:p14="http://schemas.microsoft.com/office/powerpoint/2010/main" val="6293876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981894"/>
          </a:xfrm>
        </p:spPr>
        <p:txBody>
          <a:bodyPr>
            <a:normAutofit/>
          </a:bodyPr>
          <a:lstStyle/>
          <a:p>
            <a:r>
              <a:rPr lang="tr-TR" b="1" dirty="0" smtClean="0">
                <a:solidFill>
                  <a:srgbClr val="C00000"/>
                </a:solidFill>
              </a:rPr>
              <a:t>Yiyecekler</a:t>
            </a:r>
            <a:endParaRPr lang="tr-TR" b="1" dirty="0">
              <a:solidFill>
                <a:srgbClr val="C00000"/>
              </a:solidFill>
            </a:endParaRPr>
          </a:p>
        </p:txBody>
      </p:sp>
      <p:sp>
        <p:nvSpPr>
          <p:cNvPr id="3" name="İçerik Yer Tutucusu 2"/>
          <p:cNvSpPr>
            <a:spLocks noGrp="1"/>
          </p:cNvSpPr>
          <p:nvPr>
            <p:ph idx="1"/>
          </p:nvPr>
        </p:nvSpPr>
        <p:spPr>
          <a:xfrm>
            <a:off x="838200" y="1170040"/>
            <a:ext cx="10515600" cy="5006924"/>
          </a:xfrm>
        </p:spPr>
        <p:txBody>
          <a:bodyPr>
            <a:normAutofit fontScale="92500" lnSpcReduction="20000"/>
          </a:bodyPr>
          <a:lstStyle/>
          <a:p>
            <a:pPr>
              <a:lnSpc>
                <a:spcPct val="150000"/>
              </a:lnSpc>
              <a:spcBef>
                <a:spcPts val="600"/>
              </a:spcBef>
            </a:pPr>
            <a:r>
              <a:rPr lang="tr-TR" dirty="0"/>
              <a:t>Yiyecekler konusundaki yasakların en temel amacı, insanın beden ve ruh sağlığının korunmasıdır. İnsanın beden ya da ruh sağlığına zarar verecek yiyeceklerin yenmesi dinen haram kabul edilmiştir. Bu </a:t>
            </a:r>
            <a:r>
              <a:rPr lang="tr-TR" dirty="0" smtClean="0"/>
              <a:t>konuda </a:t>
            </a:r>
            <a:r>
              <a:rPr lang="tr-TR" dirty="0"/>
              <a:t>müspet ilimlerin verilerinden faydalanılarak karşılıklı bilgi alışverişinde bulunulması gerekmektedir. İslam dini beslenmenin esas olarak dengeli ve itidalli olmasını emretmiştir. Hatta ihtiyaç fazlası tüketimi </a:t>
            </a:r>
            <a:r>
              <a:rPr lang="tr-TR" b="1" dirty="0">
                <a:solidFill>
                  <a:srgbClr val="00B050"/>
                </a:solidFill>
              </a:rPr>
              <a:t>israf</a:t>
            </a:r>
            <a:r>
              <a:rPr lang="tr-TR" dirty="0"/>
              <a:t>; ihtiyaç yönünde olmayan tüketimi </a:t>
            </a:r>
            <a:r>
              <a:rPr lang="tr-TR" dirty="0" smtClean="0"/>
              <a:t>ise </a:t>
            </a:r>
            <a:r>
              <a:rPr lang="tr-TR" b="1" dirty="0" err="1">
                <a:solidFill>
                  <a:srgbClr val="00B050"/>
                </a:solidFill>
              </a:rPr>
              <a:t>tebzir</a:t>
            </a:r>
            <a:r>
              <a:rPr lang="tr-TR" dirty="0"/>
              <a:t> olarak </a:t>
            </a:r>
            <a:r>
              <a:rPr lang="tr-TR" dirty="0" smtClean="0"/>
              <a:t>nitelendirmiş </a:t>
            </a:r>
            <a:r>
              <a:rPr lang="tr-TR" dirty="0"/>
              <a:t>ve haram kılmıştır. İnsana hem beden hem ruh hem de toplumsal dengeyi gözetici tavsiyelerde bulunmuştur. </a:t>
            </a:r>
          </a:p>
        </p:txBody>
      </p:sp>
    </p:spTree>
    <p:extLst>
      <p:ext uri="{BB962C8B-B14F-4D97-AF65-F5344CB8AC3E}">
        <p14:creationId xmlns:p14="http://schemas.microsoft.com/office/powerpoint/2010/main" val="36200762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962230"/>
          </a:xfrm>
        </p:spPr>
        <p:txBody>
          <a:bodyPr>
            <a:normAutofit/>
          </a:bodyPr>
          <a:lstStyle/>
          <a:p>
            <a:r>
              <a:rPr lang="tr-TR" b="1" dirty="0" smtClean="0">
                <a:solidFill>
                  <a:srgbClr val="00B050"/>
                </a:solidFill>
              </a:rPr>
              <a:t>Bilgi Notu…</a:t>
            </a:r>
            <a:endParaRPr lang="tr-TR" dirty="0">
              <a:solidFill>
                <a:srgbClr val="00B050"/>
              </a:solidFill>
            </a:endParaRPr>
          </a:p>
        </p:txBody>
      </p:sp>
      <p:sp>
        <p:nvSpPr>
          <p:cNvPr id="3" name="İçerik Yer Tutucusu 2"/>
          <p:cNvSpPr>
            <a:spLocks noGrp="1"/>
          </p:cNvSpPr>
          <p:nvPr>
            <p:ph idx="1"/>
          </p:nvPr>
        </p:nvSpPr>
        <p:spPr>
          <a:xfrm>
            <a:off x="838200" y="1327356"/>
            <a:ext cx="10515600" cy="4849607"/>
          </a:xfrm>
        </p:spPr>
        <p:txBody>
          <a:bodyPr>
            <a:normAutofit/>
          </a:bodyPr>
          <a:lstStyle/>
          <a:p>
            <a:pPr>
              <a:lnSpc>
                <a:spcPct val="150000"/>
              </a:lnSpc>
              <a:spcBef>
                <a:spcPts val="600"/>
              </a:spcBef>
            </a:pPr>
            <a:r>
              <a:rPr lang="tr-TR" dirty="0"/>
              <a:t>Eti yenen hayvanlar dört </a:t>
            </a:r>
            <a:r>
              <a:rPr lang="tr-TR" dirty="0" smtClean="0"/>
              <a:t>gruptur.</a:t>
            </a:r>
          </a:p>
          <a:p>
            <a:pPr>
              <a:lnSpc>
                <a:spcPct val="150000"/>
              </a:lnSpc>
              <a:spcBef>
                <a:spcPts val="600"/>
              </a:spcBef>
            </a:pPr>
            <a:r>
              <a:rPr lang="tr-TR" b="1" dirty="0" smtClean="0">
                <a:solidFill>
                  <a:srgbClr val="00B050"/>
                </a:solidFill>
              </a:rPr>
              <a:t>Bunları </a:t>
            </a:r>
            <a:r>
              <a:rPr lang="tr-TR" b="1" dirty="0">
                <a:solidFill>
                  <a:srgbClr val="00B050"/>
                </a:solidFill>
              </a:rPr>
              <a:t>şu şekilde </a:t>
            </a:r>
            <a:r>
              <a:rPr lang="tr-TR" b="1" dirty="0" smtClean="0">
                <a:solidFill>
                  <a:srgbClr val="00B050"/>
                </a:solidFill>
              </a:rPr>
              <a:t>sıralayabiliriz:</a:t>
            </a:r>
          </a:p>
          <a:p>
            <a:pPr>
              <a:lnSpc>
                <a:spcPct val="150000"/>
              </a:lnSpc>
              <a:spcBef>
                <a:spcPts val="600"/>
              </a:spcBef>
            </a:pPr>
            <a:r>
              <a:rPr lang="tr-TR" dirty="0" smtClean="0"/>
              <a:t>1</a:t>
            </a:r>
            <a:r>
              <a:rPr lang="tr-TR" dirty="0"/>
              <a:t>. Sığır, manda, keçi, koyun, deva, tavuk, kaz, ördek türünden kümes hayvanları, küçük ve büyükbaş </a:t>
            </a:r>
            <a:r>
              <a:rPr lang="tr-TR" dirty="0" smtClean="0"/>
              <a:t>hayvanlar.</a:t>
            </a:r>
          </a:p>
          <a:p>
            <a:pPr>
              <a:lnSpc>
                <a:spcPct val="150000"/>
              </a:lnSpc>
              <a:spcBef>
                <a:spcPts val="600"/>
              </a:spcBef>
            </a:pPr>
            <a:r>
              <a:rPr lang="tr-TR" dirty="0" smtClean="0"/>
              <a:t>2</a:t>
            </a:r>
            <a:r>
              <a:rPr lang="tr-TR" dirty="0"/>
              <a:t>. Geyik, dağ keçisi, ceylan, zebra gibi vahşi hayvanların etlerinin helal olduğu konusunda fakihler görüş birliği </a:t>
            </a:r>
            <a:r>
              <a:rPr lang="tr-TR" dirty="0" smtClean="0"/>
              <a:t>içindedir.</a:t>
            </a:r>
          </a:p>
        </p:txBody>
      </p:sp>
    </p:spTree>
    <p:extLst>
      <p:ext uri="{BB962C8B-B14F-4D97-AF65-F5344CB8AC3E}">
        <p14:creationId xmlns:p14="http://schemas.microsoft.com/office/powerpoint/2010/main" val="18934360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883572"/>
          </a:xfrm>
        </p:spPr>
        <p:txBody>
          <a:bodyPr/>
          <a:lstStyle/>
          <a:p>
            <a:r>
              <a:rPr lang="tr-TR" b="1" dirty="0">
                <a:solidFill>
                  <a:srgbClr val="00B050"/>
                </a:solidFill>
              </a:rPr>
              <a:t>Bilgi Notu…</a:t>
            </a:r>
            <a:endParaRPr lang="tr-TR" b="1" dirty="0">
              <a:solidFill>
                <a:srgbClr val="C00000"/>
              </a:solidFill>
            </a:endParaRPr>
          </a:p>
        </p:txBody>
      </p:sp>
      <p:sp>
        <p:nvSpPr>
          <p:cNvPr id="3" name="İçerik Yer Tutucusu 2"/>
          <p:cNvSpPr>
            <a:spLocks noGrp="1"/>
          </p:cNvSpPr>
          <p:nvPr>
            <p:ph idx="1"/>
          </p:nvPr>
        </p:nvSpPr>
        <p:spPr>
          <a:xfrm>
            <a:off x="838200" y="1337188"/>
            <a:ext cx="10515600" cy="4839776"/>
          </a:xfrm>
        </p:spPr>
        <p:txBody>
          <a:bodyPr>
            <a:normAutofit/>
          </a:bodyPr>
          <a:lstStyle/>
          <a:p>
            <a:pPr>
              <a:lnSpc>
                <a:spcPct val="150000"/>
              </a:lnSpc>
              <a:spcBef>
                <a:spcPts val="600"/>
              </a:spcBef>
            </a:pPr>
            <a:r>
              <a:rPr lang="tr-TR" dirty="0"/>
              <a:t>3. Güvercin, serçe, bıldırcın, balıkçıl gibi kuşlarında etlerinin helal olduğuna dair görüş birliği </a:t>
            </a:r>
            <a:r>
              <a:rPr lang="tr-TR" dirty="0" smtClean="0"/>
              <a:t>vardır.</a:t>
            </a:r>
          </a:p>
          <a:p>
            <a:pPr>
              <a:lnSpc>
                <a:spcPct val="150000"/>
              </a:lnSpc>
              <a:spcBef>
                <a:spcPts val="600"/>
              </a:spcBef>
            </a:pPr>
            <a:r>
              <a:rPr lang="tr-TR" dirty="0" smtClean="0"/>
              <a:t>4</a:t>
            </a:r>
            <a:r>
              <a:rPr lang="tr-TR" dirty="0"/>
              <a:t>. Çekirge ise sünnet ile sabit olup helal sayılmıştır. Eti yenmeyen hayvanları da üç kısımda </a:t>
            </a:r>
            <a:r>
              <a:rPr lang="tr-TR" dirty="0" smtClean="0"/>
              <a:t>toplayabiliriz.</a:t>
            </a:r>
          </a:p>
          <a:p>
            <a:pPr>
              <a:lnSpc>
                <a:spcPct val="150000"/>
              </a:lnSpc>
              <a:spcBef>
                <a:spcPts val="600"/>
              </a:spcBef>
            </a:pPr>
            <a:r>
              <a:rPr lang="tr-TR" b="1" dirty="0" smtClean="0">
                <a:solidFill>
                  <a:srgbClr val="00B050"/>
                </a:solidFill>
              </a:rPr>
              <a:t>Bunlar</a:t>
            </a:r>
            <a:r>
              <a:rPr lang="tr-TR" b="1" dirty="0">
                <a:solidFill>
                  <a:srgbClr val="00B050"/>
                </a:solidFill>
              </a:rPr>
              <a:t>; </a:t>
            </a:r>
            <a:r>
              <a:rPr lang="tr-TR" dirty="0"/>
              <a:t>1. Domuz eti Kur’an’ın açık hükmüyle haramdır. 2. Allah’tan başkası adına kesilen hayvanların etleri haramdır 3. İslami usullere göre kesilmeyen hayvanın eti de haramdır.</a:t>
            </a:r>
          </a:p>
        </p:txBody>
      </p:sp>
    </p:spTree>
    <p:extLst>
      <p:ext uri="{BB962C8B-B14F-4D97-AF65-F5344CB8AC3E}">
        <p14:creationId xmlns:p14="http://schemas.microsoft.com/office/powerpoint/2010/main" val="33288771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873740"/>
          </a:xfrm>
        </p:spPr>
        <p:txBody>
          <a:bodyPr>
            <a:normAutofit fontScale="90000"/>
          </a:bodyPr>
          <a:lstStyle/>
          <a:p>
            <a:r>
              <a:rPr lang="tr-TR" dirty="0" smtClean="0"/>
              <a:t/>
            </a:r>
            <a:br>
              <a:rPr lang="tr-TR" dirty="0" smtClean="0"/>
            </a:br>
            <a:r>
              <a:rPr lang="tr-TR" b="1" dirty="0" smtClean="0">
                <a:solidFill>
                  <a:srgbClr val="00B050"/>
                </a:solidFill>
              </a:rPr>
              <a:t>Odaklanalım!...</a:t>
            </a:r>
            <a:r>
              <a:rPr lang="tr-TR" dirty="0"/>
              <a:t/>
            </a:r>
            <a:br>
              <a:rPr lang="tr-TR" dirty="0"/>
            </a:br>
            <a:endParaRPr lang="tr-TR" b="1" dirty="0">
              <a:solidFill>
                <a:srgbClr val="C00000"/>
              </a:solidFill>
            </a:endParaRPr>
          </a:p>
        </p:txBody>
      </p:sp>
      <p:sp>
        <p:nvSpPr>
          <p:cNvPr id="3" name="İçerik Yer Tutucusu 2"/>
          <p:cNvSpPr>
            <a:spLocks noGrp="1"/>
          </p:cNvSpPr>
          <p:nvPr>
            <p:ph idx="1"/>
          </p:nvPr>
        </p:nvSpPr>
        <p:spPr>
          <a:xfrm>
            <a:off x="838200" y="1238866"/>
            <a:ext cx="10515600" cy="4938097"/>
          </a:xfrm>
        </p:spPr>
        <p:txBody>
          <a:bodyPr>
            <a:normAutofit/>
          </a:bodyPr>
          <a:lstStyle/>
          <a:p>
            <a:pPr>
              <a:lnSpc>
                <a:spcPct val="120000"/>
              </a:lnSpc>
              <a:spcBef>
                <a:spcPts val="600"/>
              </a:spcBef>
            </a:pPr>
            <a:r>
              <a:rPr lang="tr-TR" dirty="0"/>
              <a:t>Eti yenen ve yenmeyen olarak saydığımız hayvanların dışında kalan ve haramlığı helalliği konusu tartışmalı olan bazı hayvanlar </a:t>
            </a:r>
            <a:r>
              <a:rPr lang="tr-TR" dirty="0" smtClean="0"/>
              <a:t>bulunmaktadır.</a:t>
            </a:r>
          </a:p>
          <a:p>
            <a:pPr>
              <a:lnSpc>
                <a:spcPct val="120000"/>
              </a:lnSpc>
              <a:spcBef>
                <a:spcPts val="600"/>
              </a:spcBef>
            </a:pPr>
            <a:r>
              <a:rPr lang="tr-TR" b="1" dirty="0" smtClean="0">
                <a:solidFill>
                  <a:srgbClr val="00B050"/>
                </a:solidFill>
              </a:rPr>
              <a:t>Bu </a:t>
            </a:r>
            <a:r>
              <a:rPr lang="tr-TR" b="1" dirty="0">
                <a:solidFill>
                  <a:srgbClr val="00B050"/>
                </a:solidFill>
              </a:rPr>
              <a:t>hayvanları ve hükümlerini şu şekilde </a:t>
            </a:r>
            <a:r>
              <a:rPr lang="tr-TR" b="1" dirty="0" smtClean="0">
                <a:solidFill>
                  <a:srgbClr val="00B050"/>
                </a:solidFill>
              </a:rPr>
              <a:t>sıralayabiliriz:</a:t>
            </a:r>
          </a:p>
          <a:p>
            <a:pPr>
              <a:lnSpc>
                <a:spcPct val="120000"/>
              </a:lnSpc>
              <a:spcBef>
                <a:spcPts val="600"/>
              </a:spcBef>
            </a:pPr>
            <a:r>
              <a:rPr lang="tr-TR" b="1" dirty="0" smtClean="0">
                <a:solidFill>
                  <a:srgbClr val="00B050"/>
                </a:solidFill>
              </a:rPr>
              <a:t>1</a:t>
            </a:r>
            <a:r>
              <a:rPr lang="tr-TR" b="1" dirty="0">
                <a:solidFill>
                  <a:srgbClr val="00B050"/>
                </a:solidFill>
              </a:rPr>
              <a:t>. Yırtıcı hayvanlar </a:t>
            </a:r>
            <a:r>
              <a:rPr lang="tr-TR" dirty="0"/>
              <a:t>(kurt, aslan, kaplan, maymun, sırtlan, köpek, kedi, şahin, doğan, kartal, akbaba) pislik ile beslenen kuzgun, karga ve yaratılışları itibariyle iğrenç olan fare, yılan, akrep, sinek, örümcek gibi haşeratlar fakihlerin çoğunluğuna göre haram kabul edilmiştir. </a:t>
            </a:r>
          </a:p>
        </p:txBody>
      </p:sp>
    </p:spTree>
    <p:extLst>
      <p:ext uri="{BB962C8B-B14F-4D97-AF65-F5344CB8AC3E}">
        <p14:creationId xmlns:p14="http://schemas.microsoft.com/office/powerpoint/2010/main" val="35595405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913069"/>
          </a:xfrm>
        </p:spPr>
        <p:txBody>
          <a:bodyPr/>
          <a:lstStyle/>
          <a:p>
            <a:r>
              <a:rPr lang="tr-TR" b="1" dirty="0">
                <a:solidFill>
                  <a:srgbClr val="00B050"/>
                </a:solidFill>
              </a:rPr>
              <a:t>Odaklanalım!...</a:t>
            </a:r>
            <a:endParaRPr lang="tr-TR" b="1" dirty="0">
              <a:solidFill>
                <a:srgbClr val="C00000"/>
              </a:solidFill>
            </a:endParaRPr>
          </a:p>
        </p:txBody>
      </p:sp>
      <p:sp>
        <p:nvSpPr>
          <p:cNvPr id="3" name="İçerik Yer Tutucusu 2"/>
          <p:cNvSpPr>
            <a:spLocks noGrp="1"/>
          </p:cNvSpPr>
          <p:nvPr>
            <p:ph idx="1"/>
          </p:nvPr>
        </p:nvSpPr>
        <p:spPr>
          <a:xfrm>
            <a:off x="838200" y="1278194"/>
            <a:ext cx="10515600" cy="4640825"/>
          </a:xfrm>
        </p:spPr>
        <p:txBody>
          <a:bodyPr/>
          <a:lstStyle/>
          <a:p>
            <a:pPr>
              <a:lnSpc>
                <a:spcPct val="120000"/>
              </a:lnSpc>
              <a:spcBef>
                <a:spcPts val="600"/>
              </a:spcBef>
            </a:pPr>
            <a:r>
              <a:rPr lang="tr-TR" b="1" dirty="0">
                <a:solidFill>
                  <a:srgbClr val="00B050"/>
                </a:solidFill>
              </a:rPr>
              <a:t>2. Tilki: </a:t>
            </a:r>
            <a:r>
              <a:rPr lang="tr-TR" dirty="0"/>
              <a:t>Ebu Yusuf ve İmam Muhammed, Şafi, Hanbeli ve bazı Maliki imamlarına </a:t>
            </a:r>
            <a:r>
              <a:rPr lang="tr-TR" dirty="0" smtClean="0"/>
              <a:t>göre </a:t>
            </a:r>
            <a:r>
              <a:rPr lang="tr-TR" dirty="0"/>
              <a:t>helal sayılmaktadır</a:t>
            </a:r>
            <a:r>
              <a:rPr lang="tr-TR" dirty="0" smtClean="0"/>
              <a:t>.</a:t>
            </a:r>
          </a:p>
          <a:p>
            <a:pPr>
              <a:lnSpc>
                <a:spcPct val="120000"/>
              </a:lnSpc>
              <a:spcBef>
                <a:spcPts val="600"/>
              </a:spcBef>
            </a:pPr>
            <a:r>
              <a:rPr lang="tr-TR" b="1" dirty="0">
                <a:solidFill>
                  <a:srgbClr val="00B050"/>
                </a:solidFill>
              </a:rPr>
              <a:t>3. Ayı: </a:t>
            </a:r>
            <a:r>
              <a:rPr lang="tr-TR" dirty="0"/>
              <a:t>Hanefi ve Şafilere göre haram, Hanbeli ve Malikilere göre ise </a:t>
            </a:r>
            <a:r>
              <a:rPr lang="tr-TR" dirty="0" smtClean="0"/>
              <a:t>helaldir.</a:t>
            </a:r>
          </a:p>
          <a:p>
            <a:pPr>
              <a:lnSpc>
                <a:spcPct val="120000"/>
              </a:lnSpc>
              <a:spcBef>
                <a:spcPts val="600"/>
              </a:spcBef>
            </a:pPr>
            <a:r>
              <a:rPr lang="tr-TR" b="1" dirty="0" smtClean="0">
                <a:solidFill>
                  <a:srgbClr val="00B050"/>
                </a:solidFill>
              </a:rPr>
              <a:t>4</a:t>
            </a:r>
            <a:r>
              <a:rPr lang="tr-TR" b="1" dirty="0">
                <a:solidFill>
                  <a:srgbClr val="00B050"/>
                </a:solidFill>
              </a:rPr>
              <a:t>. Zürafa: </a:t>
            </a:r>
            <a:r>
              <a:rPr lang="tr-TR" dirty="0"/>
              <a:t>Şafilere göre haram diğer üç mezhebe göre </a:t>
            </a:r>
            <a:r>
              <a:rPr lang="tr-TR" dirty="0" smtClean="0"/>
              <a:t>helaldir.</a:t>
            </a:r>
          </a:p>
          <a:p>
            <a:pPr>
              <a:lnSpc>
                <a:spcPct val="120000"/>
              </a:lnSpc>
              <a:spcBef>
                <a:spcPts val="600"/>
              </a:spcBef>
            </a:pPr>
            <a:r>
              <a:rPr lang="tr-TR" b="1" dirty="0" smtClean="0">
                <a:solidFill>
                  <a:srgbClr val="00B050"/>
                </a:solidFill>
              </a:rPr>
              <a:t>5</a:t>
            </a:r>
            <a:r>
              <a:rPr lang="tr-TR" b="1" dirty="0">
                <a:solidFill>
                  <a:srgbClr val="00B050"/>
                </a:solidFill>
              </a:rPr>
              <a:t>. Kirpi: </a:t>
            </a:r>
            <a:r>
              <a:rPr lang="tr-TR" dirty="0"/>
              <a:t>Hanefi ve Hanbelilere göre haram, Şafi ve Malikilere göre </a:t>
            </a:r>
            <a:r>
              <a:rPr lang="tr-TR" dirty="0" smtClean="0"/>
              <a:t>helaldir.</a:t>
            </a:r>
          </a:p>
          <a:p>
            <a:pPr>
              <a:lnSpc>
                <a:spcPct val="120000"/>
              </a:lnSpc>
              <a:spcBef>
                <a:spcPts val="600"/>
              </a:spcBef>
            </a:pPr>
            <a:r>
              <a:rPr lang="tr-TR" b="1" dirty="0" smtClean="0">
                <a:solidFill>
                  <a:srgbClr val="00B050"/>
                </a:solidFill>
              </a:rPr>
              <a:t>6</a:t>
            </a:r>
            <a:r>
              <a:rPr lang="tr-TR" b="1" dirty="0">
                <a:solidFill>
                  <a:srgbClr val="00B050"/>
                </a:solidFill>
              </a:rPr>
              <a:t>. Tavşan: </a:t>
            </a:r>
            <a:r>
              <a:rPr lang="tr-TR" dirty="0"/>
              <a:t>Dört mezhebe göre helaldir.</a:t>
            </a:r>
          </a:p>
        </p:txBody>
      </p:sp>
    </p:spTree>
    <p:extLst>
      <p:ext uri="{BB962C8B-B14F-4D97-AF65-F5344CB8AC3E}">
        <p14:creationId xmlns:p14="http://schemas.microsoft.com/office/powerpoint/2010/main" val="5267239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1"/>
          </a:xfrm>
        </p:spPr>
      </p:pic>
      <p:sp>
        <p:nvSpPr>
          <p:cNvPr id="12" name="Metin kutusu 11"/>
          <p:cNvSpPr txBox="1"/>
          <p:nvPr/>
        </p:nvSpPr>
        <p:spPr>
          <a:xfrm>
            <a:off x="1593669" y="2704684"/>
            <a:ext cx="7609325" cy="2800767"/>
          </a:xfrm>
          <a:prstGeom prst="rect">
            <a:avLst/>
          </a:prstGeom>
          <a:noFill/>
        </p:spPr>
        <p:txBody>
          <a:bodyPr wrap="square" rtlCol="0">
            <a:spAutoFit/>
          </a:bodyPr>
          <a:lstStyle/>
          <a:p>
            <a:r>
              <a:rPr lang="tr-TR" sz="4400" b="1" dirty="0" smtClean="0">
                <a:latin typeface="Adobe Caslon Pro" panose="0205050205050A020403" pitchFamily="18" charset="-94"/>
                <a:ea typeface="Adobe Myungjo Std M" panose="02020600000000000000" pitchFamily="18" charset="-128"/>
              </a:rPr>
              <a:t>BÖLÜM 5:</a:t>
            </a:r>
          </a:p>
          <a:p>
            <a:r>
              <a:rPr lang="tr-TR" sz="4400" b="1" dirty="0">
                <a:solidFill>
                  <a:srgbClr val="C00000"/>
                </a:solidFill>
              </a:rPr>
              <a:t>KEFARETLER, ADAK VE YEMİNLER, HARAMLAR VE HELALLER</a:t>
            </a:r>
            <a:endParaRPr lang="tr-TR" sz="4400" b="1" dirty="0">
              <a:solidFill>
                <a:srgbClr val="C00000"/>
              </a:solidFill>
              <a:latin typeface="Adobe Caslon Pro" panose="0205050205050A020403" pitchFamily="18" charset="-94"/>
              <a:ea typeface="Adobe Myungjo Std M" panose="02020600000000000000" pitchFamily="18" charset="-128"/>
            </a:endParaRPr>
          </a:p>
        </p:txBody>
      </p:sp>
    </p:spTree>
    <p:extLst>
      <p:ext uri="{BB962C8B-B14F-4D97-AF65-F5344CB8AC3E}">
        <p14:creationId xmlns:p14="http://schemas.microsoft.com/office/powerpoint/2010/main" val="23444398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922901"/>
          </a:xfrm>
        </p:spPr>
        <p:txBody>
          <a:bodyPr/>
          <a:lstStyle/>
          <a:p>
            <a:r>
              <a:rPr lang="tr-TR" b="1" dirty="0">
                <a:solidFill>
                  <a:srgbClr val="00B050"/>
                </a:solidFill>
              </a:rPr>
              <a:t>Odaklanalım!...</a:t>
            </a:r>
            <a:endParaRPr lang="tr-TR" b="1" dirty="0">
              <a:solidFill>
                <a:srgbClr val="C00000"/>
              </a:solidFill>
            </a:endParaRPr>
          </a:p>
        </p:txBody>
      </p:sp>
      <p:sp>
        <p:nvSpPr>
          <p:cNvPr id="3" name="İçerik Yer Tutucusu 2"/>
          <p:cNvSpPr>
            <a:spLocks noGrp="1"/>
          </p:cNvSpPr>
          <p:nvPr>
            <p:ph idx="1"/>
          </p:nvPr>
        </p:nvSpPr>
        <p:spPr>
          <a:xfrm>
            <a:off x="838200" y="1288026"/>
            <a:ext cx="10515600" cy="4888937"/>
          </a:xfrm>
        </p:spPr>
        <p:txBody>
          <a:bodyPr>
            <a:normAutofit/>
          </a:bodyPr>
          <a:lstStyle/>
          <a:p>
            <a:pPr>
              <a:lnSpc>
                <a:spcPct val="130000"/>
              </a:lnSpc>
              <a:spcBef>
                <a:spcPts val="600"/>
              </a:spcBef>
            </a:pPr>
            <a:r>
              <a:rPr lang="tr-TR" b="1" dirty="0">
                <a:solidFill>
                  <a:srgbClr val="00B050"/>
                </a:solidFill>
              </a:rPr>
              <a:t>7. At: </a:t>
            </a:r>
            <a:r>
              <a:rPr lang="tr-TR" dirty="0"/>
              <a:t>Dört Mezhebin genel kanaatine göre helaldir ancak Ebu Hanife’ye göre </a:t>
            </a:r>
            <a:r>
              <a:rPr lang="tr-TR" dirty="0" err="1"/>
              <a:t>tahrimen</a:t>
            </a:r>
            <a:r>
              <a:rPr lang="tr-TR" dirty="0"/>
              <a:t> mekruhtur. </a:t>
            </a:r>
            <a:r>
              <a:rPr lang="tr-TR" dirty="0" err="1"/>
              <a:t>İmameyn</a:t>
            </a:r>
            <a:r>
              <a:rPr lang="tr-TR" dirty="0"/>
              <a:t> (Ebu Yusuf ve İmam Muhammed) göre de </a:t>
            </a:r>
            <a:r>
              <a:rPr lang="tr-TR" dirty="0" smtClean="0"/>
              <a:t>mekruhtur.</a:t>
            </a:r>
          </a:p>
          <a:p>
            <a:pPr>
              <a:lnSpc>
                <a:spcPct val="130000"/>
              </a:lnSpc>
              <a:spcBef>
                <a:spcPts val="600"/>
              </a:spcBef>
            </a:pPr>
            <a:r>
              <a:rPr lang="tr-TR" b="1" dirty="0" smtClean="0">
                <a:solidFill>
                  <a:srgbClr val="00B050"/>
                </a:solidFill>
              </a:rPr>
              <a:t>8</a:t>
            </a:r>
            <a:r>
              <a:rPr lang="tr-TR" b="1" dirty="0">
                <a:solidFill>
                  <a:srgbClr val="00B050"/>
                </a:solidFill>
              </a:rPr>
              <a:t>. Evcil eşek: </a:t>
            </a:r>
            <a:r>
              <a:rPr lang="tr-TR" dirty="0"/>
              <a:t>Dört mezhebin genel kanaatine göre eşek eti </a:t>
            </a:r>
            <a:r>
              <a:rPr lang="tr-TR" dirty="0" smtClean="0"/>
              <a:t>haramdır.</a:t>
            </a:r>
          </a:p>
        </p:txBody>
      </p:sp>
    </p:spTree>
    <p:extLst>
      <p:ext uri="{BB962C8B-B14F-4D97-AF65-F5344CB8AC3E}">
        <p14:creationId xmlns:p14="http://schemas.microsoft.com/office/powerpoint/2010/main" val="21648179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804914"/>
          </a:xfrm>
        </p:spPr>
        <p:txBody>
          <a:bodyPr/>
          <a:lstStyle/>
          <a:p>
            <a:r>
              <a:rPr lang="tr-TR" b="1" dirty="0">
                <a:solidFill>
                  <a:srgbClr val="00B050"/>
                </a:solidFill>
              </a:rPr>
              <a:t>Odaklanalım!...</a:t>
            </a:r>
          </a:p>
        </p:txBody>
      </p:sp>
      <p:sp>
        <p:nvSpPr>
          <p:cNvPr id="3" name="İçerik Yer Tutucusu 2"/>
          <p:cNvSpPr>
            <a:spLocks noGrp="1"/>
          </p:cNvSpPr>
          <p:nvPr>
            <p:ph idx="1"/>
          </p:nvPr>
        </p:nvSpPr>
        <p:spPr>
          <a:xfrm>
            <a:off x="838200" y="1435510"/>
            <a:ext cx="10515600" cy="4741453"/>
          </a:xfrm>
        </p:spPr>
        <p:txBody>
          <a:bodyPr>
            <a:normAutofit/>
          </a:bodyPr>
          <a:lstStyle/>
          <a:p>
            <a:pPr>
              <a:lnSpc>
                <a:spcPct val="130000"/>
              </a:lnSpc>
              <a:spcBef>
                <a:spcPts val="600"/>
              </a:spcBef>
            </a:pPr>
            <a:r>
              <a:rPr lang="tr-TR" b="1" dirty="0">
                <a:solidFill>
                  <a:srgbClr val="00B050"/>
                </a:solidFill>
              </a:rPr>
              <a:t>9. Katır: </a:t>
            </a:r>
            <a:r>
              <a:rPr lang="tr-TR" dirty="0"/>
              <a:t>İki ayrı türden hayvanın çiftleşmesi ile meydana gelen hayvanın eti konusunda üç durum gündeme gelmektedir. A) Meydana geldiği iki türün eti yeniyorsa yeni türün eti de yenir. B) her iki türün de eti yenmiyorsa yeni türün eti de yenmez. C) Bir türün eti haram olanlardan diğeri helal olanlardan ise; Hanefi ve Maliki mezheplerine göre ananın hükmü esas alınır; Hanbeli ve Şafi mezhebine göre ise helal olmayan taraf esas alınır.</a:t>
            </a:r>
          </a:p>
        </p:txBody>
      </p:sp>
    </p:spTree>
    <p:extLst>
      <p:ext uri="{BB962C8B-B14F-4D97-AF65-F5344CB8AC3E}">
        <p14:creationId xmlns:p14="http://schemas.microsoft.com/office/powerpoint/2010/main" val="32424478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844242"/>
          </a:xfrm>
        </p:spPr>
        <p:txBody>
          <a:bodyPr>
            <a:normAutofit/>
          </a:bodyPr>
          <a:lstStyle/>
          <a:p>
            <a:r>
              <a:rPr lang="tr-TR" b="1" dirty="0" smtClean="0">
                <a:solidFill>
                  <a:srgbClr val="C00000"/>
                </a:solidFill>
              </a:rPr>
              <a:t>Su Hayvanları</a:t>
            </a:r>
            <a:endParaRPr lang="tr-TR" b="1" dirty="0">
              <a:solidFill>
                <a:srgbClr val="C00000"/>
              </a:solidFill>
            </a:endParaRPr>
          </a:p>
        </p:txBody>
      </p:sp>
      <p:sp>
        <p:nvSpPr>
          <p:cNvPr id="3" name="İçerik Yer Tutucusu 2"/>
          <p:cNvSpPr>
            <a:spLocks noGrp="1"/>
          </p:cNvSpPr>
          <p:nvPr>
            <p:ph idx="1"/>
          </p:nvPr>
        </p:nvSpPr>
        <p:spPr>
          <a:xfrm>
            <a:off x="838200" y="1120877"/>
            <a:ext cx="10515600" cy="5407742"/>
          </a:xfrm>
        </p:spPr>
        <p:txBody>
          <a:bodyPr>
            <a:normAutofit fontScale="92500"/>
          </a:bodyPr>
          <a:lstStyle/>
          <a:p>
            <a:pPr>
              <a:lnSpc>
                <a:spcPct val="150000"/>
              </a:lnSpc>
            </a:pPr>
            <a:r>
              <a:rPr lang="tr-TR" dirty="0"/>
              <a:t>1. Kur’an’da deniz avının helal olduğu bildirilmiştir. (Maide, </a:t>
            </a:r>
            <a:r>
              <a:rPr lang="tr-TR" dirty="0" smtClean="0"/>
              <a:t>96; </a:t>
            </a:r>
            <a:r>
              <a:rPr lang="tr-TR" dirty="0" err="1" smtClean="0"/>
              <a:t>Fatır</a:t>
            </a:r>
            <a:r>
              <a:rPr lang="tr-TR" dirty="0"/>
              <a:t>, 12). Hz. </a:t>
            </a:r>
            <a:r>
              <a:rPr lang="tr-TR" dirty="0" smtClean="0"/>
              <a:t>Peygamber de </a:t>
            </a:r>
            <a:r>
              <a:rPr lang="tr-TR" dirty="0"/>
              <a:t>deniz için temiz ve içindekilerin yenilebileceğini söylemiştir. Gerek </a:t>
            </a:r>
            <a:r>
              <a:rPr lang="tr-TR" dirty="0" err="1"/>
              <a:t>nasslar</a:t>
            </a:r>
            <a:r>
              <a:rPr lang="tr-TR" dirty="0"/>
              <a:t> gerekse hakkında hüküm bulunmayan bir şeyin </a:t>
            </a:r>
            <a:r>
              <a:rPr lang="tr-TR" dirty="0" err="1"/>
              <a:t>mübahlığının</a:t>
            </a:r>
            <a:r>
              <a:rPr lang="tr-TR" dirty="0"/>
              <a:t> esas </a:t>
            </a:r>
            <a:r>
              <a:rPr lang="tr-TR" dirty="0" smtClean="0"/>
              <a:t>alınması, </a:t>
            </a:r>
            <a:r>
              <a:rPr lang="tr-TR" dirty="0"/>
              <a:t>suda yaşayan hayvanların hükmünün temelini </a:t>
            </a:r>
            <a:r>
              <a:rPr lang="tr-TR" dirty="0" smtClean="0"/>
              <a:t>oluşturur.</a:t>
            </a:r>
          </a:p>
          <a:p>
            <a:pPr>
              <a:lnSpc>
                <a:spcPct val="150000"/>
              </a:lnSpc>
            </a:pPr>
            <a:r>
              <a:rPr lang="tr-TR" dirty="0" smtClean="0"/>
              <a:t>2</a:t>
            </a:r>
            <a:r>
              <a:rPr lang="tr-TR" dirty="0"/>
              <a:t>. Balık türleri bütün mezheplere göre helaldir. Ancak Hanefi mezhebine göre kendiliğinden ölmüş ve su yüzeyine çıkmış balık yenmez, </a:t>
            </a:r>
            <a:r>
              <a:rPr lang="tr-TR" dirty="0" smtClean="0"/>
              <a:t>bu durum </a:t>
            </a:r>
            <a:r>
              <a:rPr lang="tr-TR" dirty="0"/>
              <a:t>sağlık açısından ihtiyarı tercih etmelerinden kaynaklanmaktadır</a:t>
            </a:r>
            <a:r>
              <a:rPr lang="tr-TR" dirty="0" smtClean="0"/>
              <a:t>.</a:t>
            </a:r>
            <a:endParaRPr lang="tr-TR" b="1" dirty="0">
              <a:solidFill>
                <a:srgbClr val="00B050"/>
              </a:solidFill>
            </a:endParaRPr>
          </a:p>
        </p:txBody>
      </p:sp>
    </p:spTree>
    <p:extLst>
      <p:ext uri="{BB962C8B-B14F-4D97-AF65-F5344CB8AC3E}">
        <p14:creationId xmlns:p14="http://schemas.microsoft.com/office/powerpoint/2010/main" val="29748831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1099881"/>
          </a:xfrm>
        </p:spPr>
        <p:txBody>
          <a:bodyPr/>
          <a:lstStyle/>
          <a:p>
            <a:r>
              <a:rPr lang="tr-TR" b="1" dirty="0">
                <a:solidFill>
                  <a:srgbClr val="C00000"/>
                </a:solidFill>
              </a:rPr>
              <a:t>Su Hayvanları</a:t>
            </a:r>
          </a:p>
        </p:txBody>
      </p:sp>
      <p:sp>
        <p:nvSpPr>
          <p:cNvPr id="3" name="İçerik Yer Tutucusu 2"/>
          <p:cNvSpPr>
            <a:spLocks noGrp="1"/>
          </p:cNvSpPr>
          <p:nvPr>
            <p:ph idx="1"/>
          </p:nvPr>
        </p:nvSpPr>
        <p:spPr>
          <a:xfrm>
            <a:off x="838200" y="1465006"/>
            <a:ext cx="10515600" cy="4711958"/>
          </a:xfrm>
        </p:spPr>
        <p:txBody>
          <a:bodyPr/>
          <a:lstStyle/>
          <a:p>
            <a:pPr>
              <a:lnSpc>
                <a:spcPct val="150000"/>
              </a:lnSpc>
            </a:pPr>
            <a:r>
              <a:rPr lang="tr-TR" dirty="0"/>
              <a:t> 3. Balık dışında kalan türler yani midye, kurbağa, yengeç vb. su hayvanlarını yemek Hanefi mezhebine göre helal değildir. Diğer üç mezhebe göre suda yaşayan her türlü hayvan, kendiliğinden ölmüş olsa dahi yenilebilir.</a:t>
            </a:r>
            <a:endParaRPr lang="tr-TR" b="1" dirty="0">
              <a:solidFill>
                <a:srgbClr val="00B050"/>
              </a:solidFill>
            </a:endParaRPr>
          </a:p>
        </p:txBody>
      </p:sp>
    </p:spTree>
    <p:extLst>
      <p:ext uri="{BB962C8B-B14F-4D97-AF65-F5344CB8AC3E}">
        <p14:creationId xmlns:p14="http://schemas.microsoft.com/office/powerpoint/2010/main" val="32937826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942565"/>
          </a:xfrm>
        </p:spPr>
        <p:txBody>
          <a:bodyPr/>
          <a:lstStyle/>
          <a:p>
            <a:r>
              <a:rPr lang="tr-TR" b="1" dirty="0" smtClean="0">
                <a:solidFill>
                  <a:srgbClr val="C00000"/>
                </a:solidFill>
              </a:rPr>
              <a:t>Hem Karada Hem Suda Yaşayan Hayvanlar</a:t>
            </a:r>
            <a:endParaRPr lang="tr-TR" dirty="0"/>
          </a:p>
        </p:txBody>
      </p:sp>
      <p:sp>
        <p:nvSpPr>
          <p:cNvPr id="3" name="İçerik Yer Tutucusu 2"/>
          <p:cNvSpPr>
            <a:spLocks noGrp="1"/>
          </p:cNvSpPr>
          <p:nvPr>
            <p:ph idx="1"/>
          </p:nvPr>
        </p:nvSpPr>
        <p:spPr>
          <a:xfrm>
            <a:off x="838200" y="1445342"/>
            <a:ext cx="10515600" cy="4731621"/>
          </a:xfrm>
        </p:spPr>
        <p:txBody>
          <a:bodyPr>
            <a:normAutofit/>
          </a:bodyPr>
          <a:lstStyle/>
          <a:p>
            <a:pPr>
              <a:lnSpc>
                <a:spcPct val="150000"/>
              </a:lnSpc>
            </a:pPr>
            <a:r>
              <a:rPr lang="tr-TR" dirty="0"/>
              <a:t>1. Bu türden olan hayvanlara kurbağa, kaplumbağa, yengeç, timsah, yılan örneklerini </a:t>
            </a:r>
            <a:r>
              <a:rPr lang="tr-TR" dirty="0" smtClean="0"/>
              <a:t>verebiliriz.</a:t>
            </a:r>
          </a:p>
          <a:p>
            <a:pPr>
              <a:lnSpc>
                <a:spcPct val="150000"/>
              </a:lnSpc>
            </a:pPr>
            <a:r>
              <a:rPr lang="tr-TR" dirty="0" smtClean="0"/>
              <a:t>2</a:t>
            </a:r>
            <a:r>
              <a:rPr lang="tr-TR" dirty="0"/>
              <a:t>. Hanefi ve Şafilere göre bunları yemek helal </a:t>
            </a:r>
            <a:r>
              <a:rPr lang="tr-TR" dirty="0" smtClean="0"/>
              <a:t>değildir.</a:t>
            </a:r>
          </a:p>
        </p:txBody>
      </p:sp>
    </p:spTree>
    <p:extLst>
      <p:ext uri="{BB962C8B-B14F-4D97-AF65-F5344CB8AC3E}">
        <p14:creationId xmlns:p14="http://schemas.microsoft.com/office/powerpoint/2010/main" val="42831790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1060552"/>
          </a:xfrm>
        </p:spPr>
        <p:txBody>
          <a:bodyPr/>
          <a:lstStyle/>
          <a:p>
            <a:r>
              <a:rPr lang="tr-TR" b="1" dirty="0">
                <a:solidFill>
                  <a:srgbClr val="C00000"/>
                </a:solidFill>
              </a:rPr>
              <a:t>Hem Karada Hem Suda Yaşayan Hayvanlar</a:t>
            </a:r>
            <a:endParaRPr lang="tr-TR" dirty="0"/>
          </a:p>
        </p:txBody>
      </p:sp>
      <p:sp>
        <p:nvSpPr>
          <p:cNvPr id="3" name="İçerik Yer Tutucusu 2"/>
          <p:cNvSpPr>
            <a:spLocks noGrp="1"/>
          </p:cNvSpPr>
          <p:nvPr>
            <p:ph idx="1"/>
          </p:nvPr>
        </p:nvSpPr>
        <p:spPr>
          <a:xfrm>
            <a:off x="838200" y="1425678"/>
            <a:ext cx="10515600" cy="4751285"/>
          </a:xfrm>
        </p:spPr>
        <p:txBody>
          <a:bodyPr/>
          <a:lstStyle/>
          <a:p>
            <a:pPr>
              <a:lnSpc>
                <a:spcPct val="150000"/>
              </a:lnSpc>
            </a:pPr>
            <a:r>
              <a:rPr lang="tr-TR" dirty="0"/>
              <a:t>3. Malikilere göre bu tür hayvanlar yenilebilir ve helaldir.</a:t>
            </a:r>
          </a:p>
          <a:p>
            <a:pPr>
              <a:lnSpc>
                <a:spcPct val="150000"/>
              </a:lnSpc>
            </a:pPr>
            <a:r>
              <a:rPr lang="tr-TR" dirty="0"/>
              <a:t>4. Bu tür hayvanların yenilebileceğini savunanlar, kanı akıcı olanların boğazlanması gerektiğini, kanı akıcı olmayanların ise boğazlanma işlemine ihtiyacı yoktur. (Tezkiye)</a:t>
            </a:r>
          </a:p>
          <a:p>
            <a:pPr>
              <a:lnSpc>
                <a:spcPct val="150000"/>
              </a:lnSpc>
            </a:pPr>
            <a:r>
              <a:rPr lang="tr-TR" dirty="0"/>
              <a:t>5. </a:t>
            </a:r>
            <a:r>
              <a:rPr lang="tr-TR" dirty="0" err="1"/>
              <a:t>Ahmed</a:t>
            </a:r>
            <a:r>
              <a:rPr lang="tr-TR" dirty="0"/>
              <a:t> b. </a:t>
            </a:r>
            <a:r>
              <a:rPr lang="tr-TR" dirty="0" err="1"/>
              <a:t>Hanbel’e</a:t>
            </a:r>
            <a:r>
              <a:rPr lang="tr-TR" dirty="0"/>
              <a:t> göre tezkiye gerekmemektedir. (Timsah, yılan, kurbağa helal değildir.) </a:t>
            </a:r>
          </a:p>
        </p:txBody>
      </p:sp>
    </p:spTree>
    <p:extLst>
      <p:ext uri="{BB962C8B-B14F-4D97-AF65-F5344CB8AC3E}">
        <p14:creationId xmlns:p14="http://schemas.microsoft.com/office/powerpoint/2010/main" val="2296774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1070385"/>
          </a:xfrm>
        </p:spPr>
        <p:txBody>
          <a:bodyPr/>
          <a:lstStyle/>
          <a:p>
            <a:r>
              <a:rPr lang="tr-TR" b="1" dirty="0" smtClean="0">
                <a:solidFill>
                  <a:srgbClr val="C00000"/>
                </a:solidFill>
              </a:rPr>
              <a:t>Hayvanların Kesimi</a:t>
            </a:r>
            <a:endParaRPr lang="tr-TR" b="1" dirty="0">
              <a:solidFill>
                <a:srgbClr val="C00000"/>
              </a:solidFill>
            </a:endParaRPr>
          </a:p>
        </p:txBody>
      </p:sp>
      <p:sp>
        <p:nvSpPr>
          <p:cNvPr id="3" name="İçerik Yer Tutucusu 2"/>
          <p:cNvSpPr>
            <a:spLocks noGrp="1"/>
          </p:cNvSpPr>
          <p:nvPr>
            <p:ph idx="1"/>
          </p:nvPr>
        </p:nvSpPr>
        <p:spPr>
          <a:xfrm>
            <a:off x="838200" y="1563329"/>
            <a:ext cx="10515600" cy="4613634"/>
          </a:xfrm>
        </p:spPr>
        <p:txBody>
          <a:bodyPr>
            <a:normAutofit/>
          </a:bodyPr>
          <a:lstStyle/>
          <a:p>
            <a:pPr>
              <a:lnSpc>
                <a:spcPct val="150000"/>
              </a:lnSpc>
              <a:spcBef>
                <a:spcPts val="600"/>
              </a:spcBef>
            </a:pPr>
            <a:r>
              <a:rPr lang="tr-TR" b="1" dirty="0" err="1">
                <a:solidFill>
                  <a:srgbClr val="00B050"/>
                </a:solidFill>
              </a:rPr>
              <a:t>Zebh</a:t>
            </a:r>
            <a:r>
              <a:rPr lang="tr-TR" b="1" dirty="0">
                <a:solidFill>
                  <a:srgbClr val="00B050"/>
                </a:solidFill>
              </a:rPr>
              <a:t>: </a:t>
            </a:r>
            <a:r>
              <a:rPr lang="tr-TR" dirty="0"/>
              <a:t>Koyun ve sığırın yani büyükbaş ve küçükbaş hayvanların kesilme yöntemidir. (</a:t>
            </a:r>
            <a:r>
              <a:rPr lang="tr-TR" dirty="0" smtClean="0"/>
              <a:t>Boğaz)</a:t>
            </a:r>
          </a:p>
          <a:p>
            <a:pPr>
              <a:lnSpc>
                <a:spcPct val="150000"/>
              </a:lnSpc>
              <a:spcBef>
                <a:spcPts val="600"/>
              </a:spcBef>
            </a:pPr>
            <a:r>
              <a:rPr lang="tr-TR" b="1" dirty="0" err="1" smtClean="0">
                <a:solidFill>
                  <a:srgbClr val="00B050"/>
                </a:solidFill>
              </a:rPr>
              <a:t>Nahr</a:t>
            </a:r>
            <a:r>
              <a:rPr lang="tr-TR" b="1" dirty="0">
                <a:solidFill>
                  <a:srgbClr val="00B050"/>
                </a:solidFill>
              </a:rPr>
              <a:t>: </a:t>
            </a:r>
            <a:r>
              <a:rPr lang="tr-TR" dirty="0"/>
              <a:t>devenin kesilme yöntemidir. (</a:t>
            </a:r>
            <a:r>
              <a:rPr lang="tr-TR" dirty="0" smtClean="0"/>
              <a:t>Boyundan)</a:t>
            </a:r>
          </a:p>
          <a:p>
            <a:pPr>
              <a:lnSpc>
                <a:spcPct val="150000"/>
              </a:lnSpc>
              <a:spcBef>
                <a:spcPts val="600"/>
              </a:spcBef>
            </a:pPr>
            <a:r>
              <a:rPr lang="tr-TR" b="1" dirty="0" err="1" smtClean="0">
                <a:solidFill>
                  <a:srgbClr val="00B050"/>
                </a:solidFill>
              </a:rPr>
              <a:t>Vekize</a:t>
            </a:r>
            <a:r>
              <a:rPr lang="tr-TR" b="1" dirty="0">
                <a:solidFill>
                  <a:srgbClr val="00B050"/>
                </a:solidFill>
              </a:rPr>
              <a:t>: </a:t>
            </a:r>
            <a:r>
              <a:rPr lang="tr-TR" dirty="0"/>
              <a:t>Hayvanı vurup, darbeyle öldürmek demektir. Hayvana eziyet etmek caiz değildir.</a:t>
            </a:r>
          </a:p>
        </p:txBody>
      </p:sp>
    </p:spTree>
    <p:extLst>
      <p:ext uri="{BB962C8B-B14F-4D97-AF65-F5344CB8AC3E}">
        <p14:creationId xmlns:p14="http://schemas.microsoft.com/office/powerpoint/2010/main" val="18689919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981894"/>
          </a:xfrm>
        </p:spPr>
        <p:txBody>
          <a:bodyPr/>
          <a:lstStyle/>
          <a:p>
            <a:r>
              <a:rPr lang="tr-TR" b="1" dirty="0">
                <a:solidFill>
                  <a:srgbClr val="C00000"/>
                </a:solidFill>
              </a:rPr>
              <a:t>Hayvanların Kesimi</a:t>
            </a:r>
            <a:endParaRPr lang="tr-TR" dirty="0"/>
          </a:p>
        </p:txBody>
      </p:sp>
      <p:sp>
        <p:nvSpPr>
          <p:cNvPr id="3" name="İçerik Yer Tutucusu 2"/>
          <p:cNvSpPr>
            <a:spLocks noGrp="1"/>
          </p:cNvSpPr>
          <p:nvPr>
            <p:ph idx="1"/>
          </p:nvPr>
        </p:nvSpPr>
        <p:spPr>
          <a:xfrm>
            <a:off x="838200" y="1425677"/>
            <a:ext cx="10515600" cy="4751286"/>
          </a:xfrm>
        </p:spPr>
        <p:txBody>
          <a:bodyPr>
            <a:normAutofit/>
          </a:bodyPr>
          <a:lstStyle/>
          <a:p>
            <a:pPr>
              <a:lnSpc>
                <a:spcPct val="150000"/>
              </a:lnSpc>
              <a:spcBef>
                <a:spcPts val="600"/>
              </a:spcBef>
            </a:pPr>
            <a:r>
              <a:rPr lang="tr-TR" b="1" dirty="0">
                <a:solidFill>
                  <a:srgbClr val="00B050"/>
                </a:solidFill>
              </a:rPr>
              <a:t>Tesmiye: </a:t>
            </a:r>
            <a:r>
              <a:rPr lang="tr-TR" dirty="0"/>
              <a:t>Kurban keserken besmele çekmek demektir. Hanefi mezhebine göre kişi kurbanı keserken kasten besmeleyi terk ederse o kurbanın eti yenmez. Şafi mezhebine göre ise kişi kasten keste bile eti yenilebilir. Hayvanı kesmeden önce elektrik şoku ya da buna benzer bir darbede bulunur ve hayvanın kanının akması engellenirse bu müdahale caiz değildir.</a:t>
            </a:r>
          </a:p>
        </p:txBody>
      </p:sp>
    </p:spTree>
    <p:extLst>
      <p:ext uri="{BB962C8B-B14F-4D97-AF65-F5344CB8AC3E}">
        <p14:creationId xmlns:p14="http://schemas.microsoft.com/office/powerpoint/2010/main" val="22517202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1090049"/>
          </a:xfrm>
        </p:spPr>
        <p:txBody>
          <a:bodyPr/>
          <a:lstStyle/>
          <a:p>
            <a:r>
              <a:rPr lang="tr-TR" b="1" dirty="0" smtClean="0">
                <a:solidFill>
                  <a:srgbClr val="00B050"/>
                </a:solidFill>
              </a:rPr>
              <a:t>Odaklanalım!…</a:t>
            </a:r>
            <a:endParaRPr lang="tr-TR" dirty="0"/>
          </a:p>
        </p:txBody>
      </p:sp>
      <p:sp>
        <p:nvSpPr>
          <p:cNvPr id="3" name="İçerik Yer Tutucusu 2"/>
          <p:cNvSpPr>
            <a:spLocks noGrp="1"/>
          </p:cNvSpPr>
          <p:nvPr>
            <p:ph idx="1"/>
          </p:nvPr>
        </p:nvSpPr>
        <p:spPr>
          <a:xfrm>
            <a:off x="838200" y="1455174"/>
            <a:ext cx="10515600" cy="4721789"/>
          </a:xfrm>
        </p:spPr>
        <p:txBody>
          <a:bodyPr>
            <a:normAutofit/>
          </a:bodyPr>
          <a:lstStyle/>
          <a:p>
            <a:pPr>
              <a:lnSpc>
                <a:spcPct val="150000"/>
              </a:lnSpc>
              <a:spcBef>
                <a:spcPts val="600"/>
              </a:spcBef>
            </a:pPr>
            <a:r>
              <a:rPr lang="tr-TR" dirty="0"/>
              <a:t>Hayvanların kesimi </a:t>
            </a:r>
            <a:r>
              <a:rPr lang="tr-TR" dirty="0" smtClean="0"/>
              <a:t>ihtiyari </a:t>
            </a:r>
            <a:r>
              <a:rPr lang="tr-TR" dirty="0"/>
              <a:t>ve </a:t>
            </a:r>
            <a:r>
              <a:rPr lang="tr-TR" dirty="0" err="1" smtClean="0"/>
              <a:t>ıztırari</a:t>
            </a:r>
            <a:r>
              <a:rPr lang="tr-TR" dirty="0" smtClean="0"/>
              <a:t> </a:t>
            </a:r>
            <a:r>
              <a:rPr lang="tr-TR" dirty="0"/>
              <a:t>olmak üzere ikiye ayrılmaktadır. </a:t>
            </a:r>
            <a:r>
              <a:rPr lang="tr-TR" b="1" dirty="0">
                <a:solidFill>
                  <a:srgbClr val="00B050"/>
                </a:solidFill>
              </a:rPr>
              <a:t>İhtiyari hakiki boğazlama: </a:t>
            </a:r>
            <a:r>
              <a:rPr lang="tr-TR" dirty="0"/>
              <a:t>Hayvanı </a:t>
            </a:r>
            <a:r>
              <a:rPr lang="tr-TR" dirty="0" err="1" smtClean="0"/>
              <a:t>zebh</a:t>
            </a:r>
            <a:r>
              <a:rPr lang="tr-TR" dirty="0" smtClean="0"/>
              <a:t> </a:t>
            </a:r>
            <a:r>
              <a:rPr lang="tr-TR" dirty="0"/>
              <a:t>ya da </a:t>
            </a:r>
            <a:r>
              <a:rPr lang="tr-TR" dirty="0" err="1"/>
              <a:t>nahr</a:t>
            </a:r>
            <a:r>
              <a:rPr lang="tr-TR" dirty="0"/>
              <a:t> yoluyla </a:t>
            </a:r>
            <a:r>
              <a:rPr lang="tr-TR" dirty="0" smtClean="0"/>
              <a:t>boğazlamaktır.</a:t>
            </a:r>
          </a:p>
          <a:p>
            <a:pPr>
              <a:lnSpc>
                <a:spcPct val="150000"/>
              </a:lnSpc>
              <a:spcBef>
                <a:spcPts val="600"/>
              </a:spcBef>
            </a:pPr>
            <a:r>
              <a:rPr lang="tr-TR" b="1" dirty="0" err="1" smtClean="0">
                <a:solidFill>
                  <a:srgbClr val="00B050"/>
                </a:solidFill>
              </a:rPr>
              <a:t>Iztırari</a:t>
            </a:r>
            <a:r>
              <a:rPr lang="tr-TR" b="1" dirty="0" smtClean="0">
                <a:solidFill>
                  <a:srgbClr val="00B050"/>
                </a:solidFill>
              </a:rPr>
              <a:t> </a:t>
            </a:r>
            <a:r>
              <a:rPr lang="tr-TR" b="1" dirty="0">
                <a:solidFill>
                  <a:srgbClr val="00B050"/>
                </a:solidFill>
              </a:rPr>
              <a:t>hükmi boğazlama: </a:t>
            </a:r>
            <a:r>
              <a:rPr lang="tr-TR" dirty="0"/>
              <a:t>Kaçan hayvanı ok ile yaralamaktır. </a:t>
            </a:r>
          </a:p>
        </p:txBody>
      </p:sp>
    </p:spTree>
    <p:extLst>
      <p:ext uri="{BB962C8B-B14F-4D97-AF65-F5344CB8AC3E}">
        <p14:creationId xmlns:p14="http://schemas.microsoft.com/office/powerpoint/2010/main" val="622225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265472"/>
            <a:ext cx="10515600" cy="894734"/>
          </a:xfrm>
        </p:spPr>
        <p:txBody>
          <a:bodyPr/>
          <a:lstStyle/>
          <a:p>
            <a:r>
              <a:rPr lang="tr-TR" b="1" dirty="0" smtClean="0">
                <a:solidFill>
                  <a:srgbClr val="00B050"/>
                </a:solidFill>
              </a:rPr>
              <a:t>Sıra sizde… (1. Soru)</a:t>
            </a:r>
            <a:endParaRPr lang="tr-TR" b="1" dirty="0">
              <a:solidFill>
                <a:srgbClr val="00B050"/>
              </a:solidFill>
            </a:endParaRPr>
          </a:p>
        </p:txBody>
      </p:sp>
      <p:sp>
        <p:nvSpPr>
          <p:cNvPr id="3" name="İçerik Yer Tutucusu 2"/>
          <p:cNvSpPr>
            <a:spLocks noGrp="1"/>
          </p:cNvSpPr>
          <p:nvPr>
            <p:ph idx="1"/>
          </p:nvPr>
        </p:nvSpPr>
        <p:spPr>
          <a:xfrm>
            <a:off x="838200" y="1317524"/>
            <a:ext cx="10515600" cy="4859440"/>
          </a:xfrm>
        </p:spPr>
        <p:txBody>
          <a:bodyPr>
            <a:normAutofit/>
          </a:bodyPr>
          <a:lstStyle/>
          <a:p>
            <a:r>
              <a:rPr lang="tr-TR" dirty="0"/>
              <a:t>Yanlışlıkla doğru olduğu düşünülerek yapılan yemindir. Bir kimsenin parasının bittiğini sanarak, “vallahi param bitti” diye yemin etmesidir. Dil alışkanlığı ile öylesine ve içerik taşımadan yapılan yeminlerde </a:t>
            </a:r>
            <a:r>
              <a:rPr lang="tr-TR" dirty="0" smtClean="0"/>
              <a:t>sayılmaktadır.</a:t>
            </a:r>
          </a:p>
          <a:p>
            <a:r>
              <a:rPr lang="tr-TR" b="1" dirty="0" smtClean="0"/>
              <a:t>Özellikleri </a:t>
            </a:r>
            <a:r>
              <a:rPr lang="tr-TR" b="1" dirty="0"/>
              <a:t>verilen yemin çeşidi aşağıdakilerden </a:t>
            </a:r>
            <a:r>
              <a:rPr lang="tr-TR" b="1" dirty="0" smtClean="0"/>
              <a:t>hangisidir?</a:t>
            </a:r>
          </a:p>
          <a:p>
            <a:pPr marL="514350" indent="-514350">
              <a:buFont typeface="+mj-lt"/>
              <a:buAutoNum type="alphaLcParenR"/>
            </a:pPr>
            <a:r>
              <a:rPr lang="tr-TR" dirty="0" err="1" smtClean="0"/>
              <a:t>Lağv</a:t>
            </a:r>
            <a:r>
              <a:rPr lang="tr-TR" dirty="0" smtClean="0"/>
              <a:t> Yemini</a:t>
            </a:r>
          </a:p>
          <a:p>
            <a:pPr marL="514350" indent="-514350">
              <a:buFont typeface="+mj-lt"/>
              <a:buAutoNum type="alphaLcParenR"/>
            </a:pPr>
            <a:r>
              <a:rPr lang="tr-TR" dirty="0" err="1" smtClean="0"/>
              <a:t>Gamus</a:t>
            </a:r>
            <a:r>
              <a:rPr lang="tr-TR" dirty="0" smtClean="0"/>
              <a:t> Yemini</a:t>
            </a:r>
          </a:p>
          <a:p>
            <a:pPr marL="514350" indent="-514350">
              <a:buFont typeface="+mj-lt"/>
              <a:buAutoNum type="alphaLcParenR"/>
            </a:pPr>
            <a:r>
              <a:rPr lang="tr-TR" dirty="0" err="1" smtClean="0"/>
              <a:t>Münakide</a:t>
            </a:r>
            <a:r>
              <a:rPr lang="tr-TR" dirty="0" smtClean="0"/>
              <a:t> Yemini</a:t>
            </a:r>
          </a:p>
          <a:p>
            <a:pPr marL="514350" indent="-514350">
              <a:buFont typeface="+mj-lt"/>
              <a:buAutoNum type="alphaLcParenR"/>
            </a:pPr>
            <a:r>
              <a:rPr lang="tr-TR" dirty="0" smtClean="0"/>
              <a:t>Hakiki Yemin</a:t>
            </a:r>
          </a:p>
          <a:p>
            <a:pPr marL="514350" indent="-514350">
              <a:buFont typeface="+mj-lt"/>
              <a:buAutoNum type="alphaLcParenR"/>
            </a:pPr>
            <a:r>
              <a:rPr lang="tr-TR" dirty="0" smtClean="0"/>
              <a:t>Hükmi </a:t>
            </a:r>
            <a:r>
              <a:rPr lang="tr-TR" dirty="0"/>
              <a:t>Yemin</a:t>
            </a:r>
          </a:p>
        </p:txBody>
      </p:sp>
    </p:spTree>
    <p:extLst>
      <p:ext uri="{BB962C8B-B14F-4D97-AF65-F5344CB8AC3E}">
        <p14:creationId xmlns:p14="http://schemas.microsoft.com/office/powerpoint/2010/main" val="23117183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C00000"/>
                </a:solidFill>
              </a:rPr>
              <a:t>Bu </a:t>
            </a:r>
            <a:r>
              <a:rPr lang="tr-TR" b="1" smtClean="0">
                <a:solidFill>
                  <a:srgbClr val="C00000"/>
                </a:solidFill>
              </a:rPr>
              <a:t>derste neler </a:t>
            </a:r>
            <a:r>
              <a:rPr lang="tr-TR" b="1" dirty="0" smtClean="0">
                <a:solidFill>
                  <a:srgbClr val="C00000"/>
                </a:solidFill>
              </a:rPr>
              <a:t>öğreneceğiz?</a:t>
            </a:r>
            <a:endParaRPr lang="tr-TR" b="1" dirty="0">
              <a:solidFill>
                <a:srgbClr val="C00000"/>
              </a:solidFill>
            </a:endParaRPr>
          </a:p>
        </p:txBody>
      </p:sp>
      <p:sp>
        <p:nvSpPr>
          <p:cNvPr id="3" name="İçerik Yer Tutucusu 2"/>
          <p:cNvSpPr>
            <a:spLocks noGrp="1"/>
          </p:cNvSpPr>
          <p:nvPr>
            <p:ph idx="1"/>
          </p:nvPr>
        </p:nvSpPr>
        <p:spPr>
          <a:xfrm>
            <a:off x="838200" y="1582994"/>
            <a:ext cx="10515600" cy="4593969"/>
          </a:xfrm>
        </p:spPr>
        <p:txBody>
          <a:bodyPr>
            <a:normAutofit/>
          </a:bodyPr>
          <a:lstStyle/>
          <a:p>
            <a:pPr>
              <a:lnSpc>
                <a:spcPct val="110000"/>
              </a:lnSpc>
              <a:spcBef>
                <a:spcPts val="600"/>
              </a:spcBef>
            </a:pPr>
            <a:r>
              <a:rPr lang="tr-TR" dirty="0" smtClean="0"/>
              <a:t>Bu derste; öncelikle yeminler konusu üzerinde duracağız.</a:t>
            </a:r>
          </a:p>
          <a:p>
            <a:pPr>
              <a:lnSpc>
                <a:spcPct val="110000"/>
              </a:lnSpc>
              <a:spcBef>
                <a:spcPts val="600"/>
              </a:spcBef>
            </a:pPr>
            <a:r>
              <a:rPr lang="tr-TR" dirty="0" smtClean="0"/>
              <a:t>Son bölümde ise helaller ve haramlar konusuna giriş yapacağız</a:t>
            </a:r>
            <a:r>
              <a:rPr lang="tr-TR" smtClean="0"/>
              <a:t>. </a:t>
            </a:r>
            <a:endParaRPr lang="tr-TR" dirty="0" smtClean="0"/>
          </a:p>
        </p:txBody>
      </p:sp>
    </p:spTree>
    <p:extLst>
      <p:ext uri="{BB962C8B-B14F-4D97-AF65-F5344CB8AC3E}">
        <p14:creationId xmlns:p14="http://schemas.microsoft.com/office/powerpoint/2010/main" val="16558799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883572"/>
          </a:xfrm>
        </p:spPr>
        <p:txBody>
          <a:bodyPr/>
          <a:lstStyle/>
          <a:p>
            <a:r>
              <a:rPr lang="tr-TR" b="1" dirty="0">
                <a:solidFill>
                  <a:srgbClr val="00B050"/>
                </a:solidFill>
              </a:rPr>
              <a:t>Sıra sizde… </a:t>
            </a:r>
            <a:r>
              <a:rPr lang="tr-TR" b="1" dirty="0" smtClean="0">
                <a:solidFill>
                  <a:srgbClr val="00B050"/>
                </a:solidFill>
              </a:rPr>
              <a:t>(5. </a:t>
            </a:r>
            <a:r>
              <a:rPr lang="tr-TR" b="1" dirty="0">
                <a:solidFill>
                  <a:srgbClr val="00B050"/>
                </a:solidFill>
              </a:rPr>
              <a:t>Soru)</a:t>
            </a:r>
            <a:endParaRPr lang="tr-TR" dirty="0"/>
          </a:p>
        </p:txBody>
      </p:sp>
      <p:sp>
        <p:nvSpPr>
          <p:cNvPr id="3" name="İçerik Yer Tutucusu 2"/>
          <p:cNvSpPr>
            <a:spLocks noGrp="1"/>
          </p:cNvSpPr>
          <p:nvPr>
            <p:ph idx="1"/>
          </p:nvPr>
        </p:nvSpPr>
        <p:spPr>
          <a:xfrm>
            <a:off x="838200" y="1465006"/>
            <a:ext cx="10515600" cy="5093110"/>
          </a:xfrm>
        </p:spPr>
        <p:txBody>
          <a:bodyPr/>
          <a:lstStyle/>
          <a:p>
            <a:pPr>
              <a:lnSpc>
                <a:spcPct val="130000"/>
              </a:lnSpc>
              <a:spcBef>
                <a:spcPts val="600"/>
              </a:spcBef>
            </a:pPr>
            <a:r>
              <a:rPr lang="tr-TR" dirty="0"/>
              <a:t>Geçmiş bir zamanda gerçekleşen ya da gerçekleşmemiş bir durum, </a:t>
            </a:r>
            <a:r>
              <a:rPr lang="tr-TR" dirty="0" smtClean="0"/>
              <a:t>olay ve iş </a:t>
            </a:r>
            <a:r>
              <a:rPr lang="tr-TR" dirty="0"/>
              <a:t>hakkında bilerek, kasten yalan yere yemin etmektir. </a:t>
            </a:r>
            <a:endParaRPr lang="tr-TR" dirty="0" smtClean="0"/>
          </a:p>
          <a:p>
            <a:pPr>
              <a:lnSpc>
                <a:spcPct val="130000"/>
              </a:lnSpc>
              <a:spcBef>
                <a:spcPts val="600"/>
              </a:spcBef>
            </a:pPr>
            <a:r>
              <a:rPr lang="tr-TR" b="1" dirty="0" smtClean="0"/>
              <a:t>Tanımlanan </a:t>
            </a:r>
            <a:r>
              <a:rPr lang="tr-TR" b="1" dirty="0"/>
              <a:t>yemin çeşidi aşağıdakilerden </a:t>
            </a:r>
            <a:r>
              <a:rPr lang="tr-TR" b="1" dirty="0" smtClean="0"/>
              <a:t>hangisidir?</a:t>
            </a:r>
          </a:p>
          <a:p>
            <a:pPr marL="514350" indent="-514350">
              <a:lnSpc>
                <a:spcPct val="130000"/>
              </a:lnSpc>
              <a:spcBef>
                <a:spcPts val="600"/>
              </a:spcBef>
              <a:buFont typeface="+mj-lt"/>
              <a:buAutoNum type="alphaLcParenR"/>
            </a:pPr>
            <a:r>
              <a:rPr lang="tr-TR" dirty="0" err="1" smtClean="0"/>
              <a:t>Lağv</a:t>
            </a:r>
            <a:r>
              <a:rPr lang="tr-TR" dirty="0" smtClean="0"/>
              <a:t> Yemini</a:t>
            </a:r>
          </a:p>
          <a:p>
            <a:pPr marL="514350" indent="-514350">
              <a:lnSpc>
                <a:spcPct val="130000"/>
              </a:lnSpc>
              <a:spcBef>
                <a:spcPts val="600"/>
              </a:spcBef>
              <a:buFont typeface="+mj-lt"/>
              <a:buAutoNum type="alphaLcParenR"/>
            </a:pPr>
            <a:r>
              <a:rPr lang="tr-TR" dirty="0" err="1" smtClean="0"/>
              <a:t>Gamus</a:t>
            </a:r>
            <a:r>
              <a:rPr lang="tr-TR" dirty="0" smtClean="0"/>
              <a:t> Yemini</a:t>
            </a:r>
          </a:p>
          <a:p>
            <a:pPr marL="514350" indent="-514350">
              <a:lnSpc>
                <a:spcPct val="130000"/>
              </a:lnSpc>
              <a:spcBef>
                <a:spcPts val="600"/>
              </a:spcBef>
              <a:buFont typeface="+mj-lt"/>
              <a:buAutoNum type="alphaLcParenR"/>
            </a:pPr>
            <a:r>
              <a:rPr lang="tr-TR" dirty="0" err="1" smtClean="0"/>
              <a:t>Münakide</a:t>
            </a:r>
            <a:r>
              <a:rPr lang="tr-TR" dirty="0" smtClean="0"/>
              <a:t> Yemini</a:t>
            </a:r>
          </a:p>
          <a:p>
            <a:pPr marL="514350" indent="-514350">
              <a:lnSpc>
                <a:spcPct val="130000"/>
              </a:lnSpc>
              <a:spcBef>
                <a:spcPts val="600"/>
              </a:spcBef>
              <a:buFont typeface="+mj-lt"/>
              <a:buAutoNum type="alphaLcParenR"/>
            </a:pPr>
            <a:r>
              <a:rPr lang="tr-TR" dirty="0" smtClean="0"/>
              <a:t>Batıl Yemin</a:t>
            </a:r>
          </a:p>
          <a:p>
            <a:pPr marL="514350" indent="-514350">
              <a:lnSpc>
                <a:spcPct val="130000"/>
              </a:lnSpc>
              <a:spcBef>
                <a:spcPts val="600"/>
              </a:spcBef>
              <a:buFont typeface="+mj-lt"/>
              <a:buAutoNum type="alphaLcParenR"/>
            </a:pPr>
            <a:r>
              <a:rPr lang="tr-TR" dirty="0" smtClean="0"/>
              <a:t>Mani </a:t>
            </a:r>
            <a:r>
              <a:rPr lang="tr-TR" dirty="0"/>
              <a:t>Yemin</a:t>
            </a:r>
          </a:p>
        </p:txBody>
      </p:sp>
    </p:spTree>
    <p:extLst>
      <p:ext uri="{BB962C8B-B14F-4D97-AF65-F5344CB8AC3E}">
        <p14:creationId xmlns:p14="http://schemas.microsoft.com/office/powerpoint/2010/main" val="817960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942565"/>
          </a:xfrm>
        </p:spPr>
        <p:txBody>
          <a:bodyPr/>
          <a:lstStyle/>
          <a:p>
            <a:r>
              <a:rPr lang="tr-TR" b="1" dirty="0">
                <a:solidFill>
                  <a:srgbClr val="00B050"/>
                </a:solidFill>
              </a:rPr>
              <a:t>Sıra sizde… </a:t>
            </a:r>
            <a:r>
              <a:rPr lang="tr-TR" b="1" dirty="0" smtClean="0">
                <a:solidFill>
                  <a:srgbClr val="00B050"/>
                </a:solidFill>
              </a:rPr>
              <a:t>(6. </a:t>
            </a:r>
            <a:r>
              <a:rPr lang="tr-TR" b="1" dirty="0">
                <a:solidFill>
                  <a:srgbClr val="00B050"/>
                </a:solidFill>
              </a:rPr>
              <a:t>Soru)</a:t>
            </a:r>
            <a:endParaRPr lang="tr-TR" dirty="0"/>
          </a:p>
        </p:txBody>
      </p:sp>
      <p:sp>
        <p:nvSpPr>
          <p:cNvPr id="3" name="İçerik Yer Tutucusu 2"/>
          <p:cNvSpPr>
            <a:spLocks noGrp="1"/>
          </p:cNvSpPr>
          <p:nvPr>
            <p:ph idx="1"/>
          </p:nvPr>
        </p:nvSpPr>
        <p:spPr>
          <a:xfrm>
            <a:off x="838200" y="1150375"/>
            <a:ext cx="10515600" cy="5388078"/>
          </a:xfrm>
        </p:spPr>
        <p:txBody>
          <a:bodyPr>
            <a:normAutofit fontScale="92500"/>
          </a:bodyPr>
          <a:lstStyle/>
          <a:p>
            <a:pPr>
              <a:lnSpc>
                <a:spcPct val="110000"/>
              </a:lnSpc>
              <a:spcBef>
                <a:spcPts val="600"/>
              </a:spcBef>
            </a:pPr>
            <a:r>
              <a:rPr lang="tr-TR" dirty="0" smtClean="0"/>
              <a:t>Gelecekte </a:t>
            </a:r>
            <a:r>
              <a:rPr lang="tr-TR" dirty="0"/>
              <a:t>bir şeyi yapacağına ya da yapmayacağına dair yemin etmektir. “Vallahi yarın paranı vereceğim” sözü bu şekildedir. Eğer kişi yeminine uygun olan davranışlarda bulunursa, yemininin gerektirdiğini yapıyorsa kefaret ödemesi gerekmez. Yemin olarak söylemiş olduğu sözünü yerine getirmezse yemini bozulmuş olur ve kefaret ödemesi </a:t>
            </a:r>
            <a:r>
              <a:rPr lang="tr-TR" dirty="0" smtClean="0"/>
              <a:t>gerekmektedir.</a:t>
            </a:r>
          </a:p>
          <a:p>
            <a:pPr>
              <a:lnSpc>
                <a:spcPct val="110000"/>
              </a:lnSpc>
              <a:spcBef>
                <a:spcPts val="600"/>
              </a:spcBef>
            </a:pPr>
            <a:r>
              <a:rPr lang="tr-TR" b="1" dirty="0" smtClean="0"/>
              <a:t>Tanımlanan </a:t>
            </a:r>
            <a:r>
              <a:rPr lang="tr-TR" b="1" dirty="0"/>
              <a:t>yemin çeşidi aşağıdakilerden </a:t>
            </a:r>
            <a:r>
              <a:rPr lang="tr-TR" b="1" dirty="0" smtClean="0"/>
              <a:t>hangisidir?</a:t>
            </a:r>
          </a:p>
          <a:p>
            <a:pPr marL="514350" indent="-514350">
              <a:lnSpc>
                <a:spcPct val="110000"/>
              </a:lnSpc>
              <a:spcBef>
                <a:spcPts val="600"/>
              </a:spcBef>
              <a:buFont typeface="+mj-lt"/>
              <a:buAutoNum type="alphaLcParenR"/>
            </a:pPr>
            <a:r>
              <a:rPr lang="tr-TR" dirty="0" err="1" smtClean="0"/>
              <a:t>Lağv</a:t>
            </a:r>
            <a:r>
              <a:rPr lang="tr-TR" dirty="0" smtClean="0"/>
              <a:t> Yemini</a:t>
            </a:r>
          </a:p>
          <a:p>
            <a:pPr marL="514350" indent="-514350">
              <a:lnSpc>
                <a:spcPct val="110000"/>
              </a:lnSpc>
              <a:spcBef>
                <a:spcPts val="600"/>
              </a:spcBef>
              <a:buFont typeface="+mj-lt"/>
              <a:buAutoNum type="alphaLcParenR"/>
            </a:pPr>
            <a:r>
              <a:rPr lang="tr-TR" dirty="0" err="1" smtClean="0"/>
              <a:t>Gamus</a:t>
            </a:r>
            <a:r>
              <a:rPr lang="tr-TR" dirty="0" smtClean="0"/>
              <a:t> Yemini</a:t>
            </a:r>
          </a:p>
          <a:p>
            <a:pPr marL="514350" indent="-514350">
              <a:lnSpc>
                <a:spcPct val="110000"/>
              </a:lnSpc>
              <a:spcBef>
                <a:spcPts val="600"/>
              </a:spcBef>
              <a:buFont typeface="+mj-lt"/>
              <a:buAutoNum type="alphaLcParenR"/>
            </a:pPr>
            <a:r>
              <a:rPr lang="tr-TR" dirty="0" err="1" smtClean="0"/>
              <a:t>Münakide</a:t>
            </a:r>
            <a:r>
              <a:rPr lang="tr-TR" dirty="0" smtClean="0"/>
              <a:t> Yemini</a:t>
            </a:r>
          </a:p>
          <a:p>
            <a:pPr marL="514350" indent="-514350">
              <a:lnSpc>
                <a:spcPct val="110000"/>
              </a:lnSpc>
              <a:spcBef>
                <a:spcPts val="600"/>
              </a:spcBef>
              <a:buFont typeface="+mj-lt"/>
              <a:buAutoNum type="alphaLcParenR"/>
            </a:pPr>
            <a:r>
              <a:rPr lang="tr-TR" dirty="0" smtClean="0"/>
              <a:t>Batıl Yemin</a:t>
            </a:r>
          </a:p>
          <a:p>
            <a:pPr marL="514350" indent="-514350">
              <a:lnSpc>
                <a:spcPct val="110000"/>
              </a:lnSpc>
              <a:spcBef>
                <a:spcPts val="600"/>
              </a:spcBef>
              <a:buFont typeface="+mj-lt"/>
              <a:buAutoNum type="alphaLcParenR"/>
            </a:pPr>
            <a:r>
              <a:rPr lang="tr-TR" dirty="0" smtClean="0"/>
              <a:t>Mani </a:t>
            </a:r>
            <a:r>
              <a:rPr lang="tr-TR" dirty="0"/>
              <a:t>Yemin</a:t>
            </a:r>
          </a:p>
        </p:txBody>
      </p:sp>
    </p:spTree>
    <p:extLst>
      <p:ext uri="{BB962C8B-B14F-4D97-AF65-F5344CB8AC3E}">
        <p14:creationId xmlns:p14="http://schemas.microsoft.com/office/powerpoint/2010/main" val="25314580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981894"/>
          </a:xfrm>
        </p:spPr>
        <p:txBody>
          <a:bodyPr/>
          <a:lstStyle/>
          <a:p>
            <a:r>
              <a:rPr lang="tr-TR" b="1" dirty="0" smtClean="0">
                <a:solidFill>
                  <a:srgbClr val="C00000"/>
                </a:solidFill>
              </a:rPr>
              <a:t>Yeminler</a:t>
            </a:r>
            <a:endParaRPr lang="tr-TR" b="1" dirty="0">
              <a:solidFill>
                <a:srgbClr val="C00000"/>
              </a:solidFill>
            </a:endParaRPr>
          </a:p>
        </p:txBody>
      </p:sp>
      <p:sp>
        <p:nvSpPr>
          <p:cNvPr id="3" name="İçerik Yer Tutucusu 2"/>
          <p:cNvSpPr>
            <a:spLocks noGrp="1"/>
          </p:cNvSpPr>
          <p:nvPr>
            <p:ph idx="1"/>
          </p:nvPr>
        </p:nvSpPr>
        <p:spPr>
          <a:xfrm>
            <a:off x="838200" y="1347019"/>
            <a:ext cx="10515600" cy="4829944"/>
          </a:xfrm>
        </p:spPr>
        <p:txBody>
          <a:bodyPr>
            <a:normAutofit/>
          </a:bodyPr>
          <a:lstStyle/>
          <a:p>
            <a:pPr>
              <a:lnSpc>
                <a:spcPct val="150000"/>
              </a:lnSpc>
              <a:spcBef>
                <a:spcPts val="600"/>
              </a:spcBef>
            </a:pPr>
            <a:r>
              <a:rPr lang="tr-TR" dirty="0"/>
              <a:t>Yemin kelimesi sözlükte </a:t>
            </a:r>
            <a:r>
              <a:rPr lang="tr-TR" b="1" dirty="0">
                <a:solidFill>
                  <a:srgbClr val="00B050"/>
                </a:solidFill>
              </a:rPr>
              <a:t>“kuvvetlendirmek, sağ </a:t>
            </a:r>
            <a:r>
              <a:rPr lang="tr-TR" b="1" dirty="0" smtClean="0">
                <a:solidFill>
                  <a:srgbClr val="00B050"/>
                </a:solidFill>
              </a:rPr>
              <a:t>taraf </a:t>
            </a:r>
            <a:r>
              <a:rPr lang="tr-TR" dirty="0" smtClean="0"/>
              <a:t>ve</a:t>
            </a:r>
            <a:r>
              <a:rPr lang="tr-TR" b="1" dirty="0" smtClean="0">
                <a:solidFill>
                  <a:srgbClr val="00B050"/>
                </a:solidFill>
              </a:rPr>
              <a:t> kasem</a:t>
            </a:r>
            <a:r>
              <a:rPr lang="tr-TR" b="1" dirty="0">
                <a:solidFill>
                  <a:srgbClr val="00B050"/>
                </a:solidFill>
              </a:rPr>
              <a:t>” </a:t>
            </a:r>
            <a:r>
              <a:rPr lang="tr-TR" dirty="0"/>
              <a:t>anlamlarına gelmektedir. Terim anlamı ise, “bir kişinin bir işi yapıp yapmaması ya da bir olayın </a:t>
            </a:r>
            <a:r>
              <a:rPr lang="tr-TR" dirty="0" smtClean="0"/>
              <a:t>ya da durumun </a:t>
            </a:r>
            <a:r>
              <a:rPr lang="tr-TR" dirty="0"/>
              <a:t>doğru olup olmaması konusundaki beyanını Allah’ın adını, sıfatını ya da ismini </a:t>
            </a:r>
            <a:r>
              <a:rPr lang="tr-TR" dirty="0" smtClean="0"/>
              <a:t>anarak </a:t>
            </a:r>
            <a:r>
              <a:rPr lang="tr-TR" dirty="0"/>
              <a:t>kuvvetlendirmesine </a:t>
            </a:r>
            <a:r>
              <a:rPr lang="tr-TR" dirty="0" smtClean="0"/>
              <a:t>denir.. </a:t>
            </a:r>
          </a:p>
        </p:txBody>
      </p:sp>
    </p:spTree>
    <p:extLst>
      <p:ext uri="{BB962C8B-B14F-4D97-AF65-F5344CB8AC3E}">
        <p14:creationId xmlns:p14="http://schemas.microsoft.com/office/powerpoint/2010/main" val="1420693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755752"/>
          </a:xfrm>
        </p:spPr>
        <p:txBody>
          <a:bodyPr/>
          <a:lstStyle/>
          <a:p>
            <a:r>
              <a:rPr lang="tr-TR" b="1" dirty="0" smtClean="0">
                <a:solidFill>
                  <a:srgbClr val="C00000"/>
                </a:solidFill>
              </a:rPr>
              <a:t>Yeminler</a:t>
            </a:r>
            <a:endParaRPr lang="tr-TR" b="1" dirty="0">
              <a:solidFill>
                <a:srgbClr val="C00000"/>
              </a:solidFill>
            </a:endParaRPr>
          </a:p>
        </p:txBody>
      </p:sp>
      <p:sp>
        <p:nvSpPr>
          <p:cNvPr id="3" name="İçerik Yer Tutucusu 2"/>
          <p:cNvSpPr>
            <a:spLocks noGrp="1"/>
          </p:cNvSpPr>
          <p:nvPr>
            <p:ph idx="1"/>
          </p:nvPr>
        </p:nvSpPr>
        <p:spPr>
          <a:xfrm>
            <a:off x="838200" y="1347019"/>
            <a:ext cx="10515600" cy="4829944"/>
          </a:xfrm>
        </p:spPr>
        <p:txBody>
          <a:bodyPr>
            <a:normAutofit/>
          </a:bodyPr>
          <a:lstStyle/>
          <a:p>
            <a:pPr>
              <a:lnSpc>
                <a:spcPct val="150000"/>
              </a:lnSpc>
              <a:spcBef>
                <a:spcPts val="600"/>
              </a:spcBef>
            </a:pPr>
            <a:r>
              <a:rPr lang="tr-TR" dirty="0" smtClean="0"/>
              <a:t>Özetle </a:t>
            </a:r>
            <a:r>
              <a:rPr lang="tr-TR" b="1" dirty="0" smtClean="0">
                <a:solidFill>
                  <a:srgbClr val="00B050"/>
                </a:solidFill>
              </a:rPr>
              <a:t>yemin; </a:t>
            </a:r>
            <a:r>
              <a:rPr lang="tr-TR" dirty="0"/>
              <a:t>sözü kuvvetlendirmek amacı ile Allah’ın adını anmaktır. Yemin kelimesine literatürde </a:t>
            </a:r>
            <a:r>
              <a:rPr lang="tr-TR" b="1" dirty="0">
                <a:solidFill>
                  <a:srgbClr val="00B050"/>
                </a:solidFill>
              </a:rPr>
              <a:t>kasem</a:t>
            </a:r>
            <a:r>
              <a:rPr lang="tr-TR" dirty="0"/>
              <a:t> denilmektedir. </a:t>
            </a:r>
            <a:r>
              <a:rPr lang="tr-TR" b="1" dirty="0" smtClean="0">
                <a:solidFill>
                  <a:srgbClr val="00B050"/>
                </a:solidFill>
              </a:rPr>
              <a:t>Örneğin;</a:t>
            </a:r>
            <a:r>
              <a:rPr lang="tr-TR" dirty="0" smtClean="0"/>
              <a:t> «Vallahi </a:t>
            </a:r>
            <a:r>
              <a:rPr lang="tr-TR" dirty="0"/>
              <a:t>ben </a:t>
            </a:r>
            <a:r>
              <a:rPr lang="tr-TR" dirty="0" smtClean="0"/>
              <a:t>almadım», «Vallahi </a:t>
            </a:r>
            <a:r>
              <a:rPr lang="tr-TR" dirty="0"/>
              <a:t>ben </a:t>
            </a:r>
            <a:r>
              <a:rPr lang="tr-TR" dirty="0" smtClean="0"/>
              <a:t>gitmem» </a:t>
            </a:r>
            <a:r>
              <a:rPr lang="tr-TR" dirty="0"/>
              <a:t>şeklindeki beyanlar bu şekildedir. Bu çeşit yemin Allah’a ant içmekle yapılır. </a:t>
            </a:r>
            <a:r>
              <a:rPr lang="tr-TR" b="1" dirty="0">
                <a:solidFill>
                  <a:srgbClr val="00B050"/>
                </a:solidFill>
              </a:rPr>
              <a:t>Vallahi, tallahi, billahi, Allah şahit olsun</a:t>
            </a:r>
            <a:r>
              <a:rPr lang="tr-TR" dirty="0"/>
              <a:t> gibi ifadeler böyledir</a:t>
            </a:r>
          </a:p>
        </p:txBody>
      </p:sp>
    </p:spTree>
    <p:extLst>
      <p:ext uri="{BB962C8B-B14F-4D97-AF65-F5344CB8AC3E}">
        <p14:creationId xmlns:p14="http://schemas.microsoft.com/office/powerpoint/2010/main" val="4221884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824578"/>
          </a:xfrm>
        </p:spPr>
        <p:txBody>
          <a:bodyPr/>
          <a:lstStyle/>
          <a:p>
            <a:r>
              <a:rPr lang="tr-TR" b="1" dirty="0">
                <a:solidFill>
                  <a:srgbClr val="C00000"/>
                </a:solidFill>
              </a:rPr>
              <a:t>Yeminler</a:t>
            </a:r>
          </a:p>
        </p:txBody>
      </p:sp>
      <p:sp>
        <p:nvSpPr>
          <p:cNvPr id="3" name="İçerik Yer Tutucusu 2"/>
          <p:cNvSpPr>
            <a:spLocks noGrp="1"/>
          </p:cNvSpPr>
          <p:nvPr>
            <p:ph idx="1"/>
          </p:nvPr>
        </p:nvSpPr>
        <p:spPr>
          <a:xfrm>
            <a:off x="838200" y="1396181"/>
            <a:ext cx="10515600" cy="4780782"/>
          </a:xfrm>
        </p:spPr>
        <p:txBody>
          <a:bodyPr/>
          <a:lstStyle/>
          <a:p>
            <a:pPr>
              <a:lnSpc>
                <a:spcPct val="150000"/>
              </a:lnSpc>
              <a:spcBef>
                <a:spcPts val="600"/>
              </a:spcBef>
            </a:pPr>
            <a:r>
              <a:rPr lang="tr-TR" dirty="0"/>
              <a:t>Allah’ın sıfat ve isimleri zikredilmeden bir sözün yemin sayılıp sayılmayacağı konusunda toplumun örfü ve kutsalları dikkate alınır. Toplumumuzda </a:t>
            </a:r>
            <a:r>
              <a:rPr lang="tr-TR" b="1" dirty="0">
                <a:solidFill>
                  <a:srgbClr val="00B050"/>
                </a:solidFill>
              </a:rPr>
              <a:t>“Kâbe hakkı için, Kur’an çarpsın, ekmek çarpsın” </a:t>
            </a:r>
            <a:r>
              <a:rPr lang="tr-TR" dirty="0"/>
              <a:t>gibi toplumun değerlerini sözünü kuvvetlendirmek için kullandığında örfe göre yemin kabul edilir ve diğer yeminlerin hükümlerine tabi tutulur. </a:t>
            </a:r>
          </a:p>
        </p:txBody>
      </p:sp>
    </p:spTree>
    <p:extLst>
      <p:ext uri="{BB962C8B-B14F-4D97-AF65-F5344CB8AC3E}">
        <p14:creationId xmlns:p14="http://schemas.microsoft.com/office/powerpoint/2010/main" val="42837887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745919"/>
          </a:xfrm>
        </p:spPr>
        <p:txBody>
          <a:bodyPr/>
          <a:lstStyle/>
          <a:p>
            <a:r>
              <a:rPr lang="tr-TR" b="1" dirty="0">
                <a:solidFill>
                  <a:srgbClr val="C00000"/>
                </a:solidFill>
              </a:rPr>
              <a:t>Yeminler</a:t>
            </a:r>
            <a:endParaRPr lang="tr-TR" dirty="0">
              <a:solidFill>
                <a:srgbClr val="00B050"/>
              </a:solidFill>
            </a:endParaRPr>
          </a:p>
        </p:txBody>
      </p:sp>
      <p:sp>
        <p:nvSpPr>
          <p:cNvPr id="3" name="İçerik Yer Tutucusu 2"/>
          <p:cNvSpPr>
            <a:spLocks noGrp="1"/>
          </p:cNvSpPr>
          <p:nvPr>
            <p:ph idx="1"/>
          </p:nvPr>
        </p:nvSpPr>
        <p:spPr>
          <a:xfrm>
            <a:off x="838200" y="1111045"/>
            <a:ext cx="10515600" cy="5065918"/>
          </a:xfrm>
        </p:spPr>
        <p:txBody>
          <a:bodyPr>
            <a:normAutofit/>
          </a:bodyPr>
          <a:lstStyle/>
          <a:p>
            <a:pPr>
              <a:lnSpc>
                <a:spcPct val="150000"/>
              </a:lnSpc>
              <a:spcBef>
                <a:spcPts val="600"/>
              </a:spcBef>
            </a:pPr>
            <a:r>
              <a:rPr lang="tr-TR" dirty="0"/>
              <a:t>Yemin </a:t>
            </a:r>
            <a:r>
              <a:rPr lang="tr-TR" dirty="0" smtClean="0"/>
              <a:t>etmek, </a:t>
            </a:r>
            <a:r>
              <a:rPr lang="tr-TR" dirty="0"/>
              <a:t>aslen </a:t>
            </a:r>
            <a:r>
              <a:rPr lang="tr-TR" dirty="0" err="1"/>
              <a:t>mübah</a:t>
            </a:r>
            <a:r>
              <a:rPr lang="tr-TR" dirty="0"/>
              <a:t> olan bir davranıştır fakat yalan ve gereksiz </a:t>
            </a:r>
            <a:r>
              <a:rPr lang="tr-TR" dirty="0" smtClean="0"/>
              <a:t>yere yemin </a:t>
            </a:r>
            <a:r>
              <a:rPr lang="tr-TR" dirty="0"/>
              <a:t>etmek, alışkanlık haline getirmek yanlış bir davranıştır. Müslüman sözünü kuvvetlendirme ihtiyacı duymadan sözünden emin olunan kişi olmayı gaye haline getirmiş </a:t>
            </a:r>
            <a:r>
              <a:rPr lang="tr-TR" dirty="0" smtClean="0"/>
              <a:t>olmalıdır.</a:t>
            </a:r>
          </a:p>
        </p:txBody>
      </p:sp>
    </p:spTree>
    <p:extLst>
      <p:ext uri="{BB962C8B-B14F-4D97-AF65-F5344CB8AC3E}">
        <p14:creationId xmlns:p14="http://schemas.microsoft.com/office/powerpoint/2010/main" val="27829818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1080217"/>
          </a:xfrm>
        </p:spPr>
        <p:txBody>
          <a:bodyPr/>
          <a:lstStyle/>
          <a:p>
            <a:r>
              <a:rPr lang="tr-TR" b="1" dirty="0">
                <a:solidFill>
                  <a:srgbClr val="C00000"/>
                </a:solidFill>
              </a:rPr>
              <a:t>Yeminler</a:t>
            </a:r>
            <a:endParaRPr lang="tr-TR" dirty="0"/>
          </a:p>
        </p:txBody>
      </p:sp>
      <p:sp>
        <p:nvSpPr>
          <p:cNvPr id="3" name="İçerik Yer Tutucusu 2"/>
          <p:cNvSpPr>
            <a:spLocks noGrp="1"/>
          </p:cNvSpPr>
          <p:nvPr>
            <p:ph idx="1"/>
          </p:nvPr>
        </p:nvSpPr>
        <p:spPr/>
        <p:txBody>
          <a:bodyPr/>
          <a:lstStyle/>
          <a:p>
            <a:pPr>
              <a:lnSpc>
                <a:spcPct val="150000"/>
              </a:lnSpc>
              <a:spcBef>
                <a:spcPts val="600"/>
              </a:spcBef>
            </a:pPr>
            <a:r>
              <a:rPr lang="tr-TR" dirty="0"/>
              <a:t>Yemin ettikten sonra yeminini tutmayan kişi için yemin kefareti ödemesi gerekmektedir. </a:t>
            </a:r>
            <a:r>
              <a:rPr lang="tr-TR" dirty="0" err="1"/>
              <a:t>Masiyet</a:t>
            </a:r>
            <a:r>
              <a:rPr lang="tr-TR" dirty="0"/>
              <a:t> içeren bir iş için yemin eden bir kimse o işi işleyemeyip, yemini yerine kefaret ödemesi tavsiye edilmiştir. </a:t>
            </a:r>
            <a:r>
              <a:rPr lang="tr-TR" b="1" dirty="0" smtClean="0">
                <a:solidFill>
                  <a:srgbClr val="00B050"/>
                </a:solidFill>
              </a:rPr>
              <a:t>Örneğin;</a:t>
            </a:r>
            <a:r>
              <a:rPr lang="tr-TR" dirty="0" smtClean="0"/>
              <a:t> </a:t>
            </a:r>
            <a:r>
              <a:rPr lang="tr-TR" dirty="0"/>
              <a:t>bir Müslüman kardeşiyle küsmeye, ailesiyle görüşmemeye yemin eden kişinin yeminini bozup kefaret ödemesi kendisi için daha hayırlıdır.</a:t>
            </a:r>
          </a:p>
          <a:p>
            <a:endParaRPr lang="tr-TR" dirty="0"/>
          </a:p>
        </p:txBody>
      </p:sp>
    </p:spTree>
    <p:extLst>
      <p:ext uri="{BB962C8B-B14F-4D97-AF65-F5344CB8AC3E}">
        <p14:creationId xmlns:p14="http://schemas.microsoft.com/office/powerpoint/2010/main" val="26563134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824578"/>
          </a:xfrm>
        </p:spPr>
        <p:txBody>
          <a:bodyPr/>
          <a:lstStyle/>
          <a:p>
            <a:r>
              <a:rPr lang="tr-TR" b="1" dirty="0">
                <a:solidFill>
                  <a:srgbClr val="C00000"/>
                </a:solidFill>
              </a:rPr>
              <a:t>Yeminler</a:t>
            </a:r>
          </a:p>
        </p:txBody>
      </p:sp>
      <p:sp>
        <p:nvSpPr>
          <p:cNvPr id="3" name="İçerik Yer Tutucusu 2"/>
          <p:cNvSpPr>
            <a:spLocks noGrp="1"/>
          </p:cNvSpPr>
          <p:nvPr>
            <p:ph idx="1"/>
          </p:nvPr>
        </p:nvSpPr>
        <p:spPr>
          <a:xfrm>
            <a:off x="838200" y="1189703"/>
            <a:ext cx="10515600" cy="5319251"/>
          </a:xfrm>
        </p:spPr>
        <p:txBody>
          <a:bodyPr>
            <a:normAutofit/>
          </a:bodyPr>
          <a:lstStyle/>
          <a:p>
            <a:pPr>
              <a:lnSpc>
                <a:spcPct val="150000"/>
              </a:lnSpc>
              <a:spcBef>
                <a:spcPts val="600"/>
              </a:spcBef>
            </a:pPr>
            <a:r>
              <a:rPr lang="tr-TR" dirty="0" smtClean="0"/>
              <a:t>Kur’an-ı Kerim’de </a:t>
            </a:r>
            <a:r>
              <a:rPr lang="tr-TR" dirty="0"/>
              <a:t>söylenen sözün </a:t>
            </a:r>
            <a:r>
              <a:rPr lang="tr-TR" dirty="0" smtClean="0"/>
              <a:t>tutulması bağlamında </a:t>
            </a:r>
            <a:r>
              <a:rPr lang="tr-TR" dirty="0"/>
              <a:t>“Yeminlerinizi koruyunuz” (Maide, 89) </a:t>
            </a:r>
            <a:r>
              <a:rPr lang="tr-TR" dirty="0" smtClean="0"/>
              <a:t>ifadesi dikkat çekicidir. </a:t>
            </a:r>
            <a:r>
              <a:rPr lang="tr-TR" dirty="0"/>
              <a:t>Bu </a:t>
            </a:r>
            <a:r>
              <a:rPr lang="tr-TR" dirty="0" smtClean="0"/>
              <a:t>nedenle bir Müslümanın </a:t>
            </a:r>
            <a:r>
              <a:rPr lang="tr-TR" dirty="0"/>
              <a:t>yemin etmeyi alışkanlık haline getirmemesi, kolay kolay yemin </a:t>
            </a:r>
            <a:r>
              <a:rPr lang="tr-TR" dirty="0" smtClean="0"/>
              <a:t>etmemesi ve yemin </a:t>
            </a:r>
            <a:r>
              <a:rPr lang="tr-TR" dirty="0"/>
              <a:t>etmesini gerektiren zaruri bir durumda </a:t>
            </a:r>
            <a:r>
              <a:rPr lang="tr-TR" dirty="0" smtClean="0"/>
              <a:t>bile </a:t>
            </a:r>
            <a:r>
              <a:rPr lang="tr-TR" dirty="0"/>
              <a:t>ettiği yemine mutlaka bağlı kalması </a:t>
            </a:r>
            <a:r>
              <a:rPr lang="tr-TR" dirty="0" smtClean="0"/>
              <a:t>gerekmektedir.</a:t>
            </a:r>
            <a:endParaRPr lang="tr-TR" dirty="0"/>
          </a:p>
        </p:txBody>
      </p:sp>
    </p:spTree>
    <p:extLst>
      <p:ext uri="{BB962C8B-B14F-4D97-AF65-F5344CB8AC3E}">
        <p14:creationId xmlns:p14="http://schemas.microsoft.com/office/powerpoint/2010/main" val="4125849961"/>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885</TotalTime>
  <Words>1691</Words>
  <Application>Microsoft Office PowerPoint</Application>
  <PresentationFormat>Geniş ekran</PresentationFormat>
  <Paragraphs>103</Paragraphs>
  <Slides>31</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31</vt:i4>
      </vt:variant>
    </vt:vector>
  </HeadingPairs>
  <TitlesOfParts>
    <vt:vector size="37" baseType="lpstr">
      <vt:lpstr>Adobe Caslon Pro</vt:lpstr>
      <vt:lpstr>Adobe Myungjo Std M</vt:lpstr>
      <vt:lpstr>Arial</vt:lpstr>
      <vt:lpstr>Calibri</vt:lpstr>
      <vt:lpstr>Calibri Light</vt:lpstr>
      <vt:lpstr>Office Teması</vt:lpstr>
      <vt:lpstr> </vt:lpstr>
      <vt:lpstr>PowerPoint Sunusu</vt:lpstr>
      <vt:lpstr>Bu derste neler öğreneceğiz?</vt:lpstr>
      <vt:lpstr>Yeminler</vt:lpstr>
      <vt:lpstr>Yeminler</vt:lpstr>
      <vt:lpstr>Yeminler</vt:lpstr>
      <vt:lpstr>Yeminler</vt:lpstr>
      <vt:lpstr>Yeminler</vt:lpstr>
      <vt:lpstr>Yeminler</vt:lpstr>
      <vt:lpstr>Yemin Çeşitleri</vt:lpstr>
      <vt:lpstr>Yemin Çeşitleri</vt:lpstr>
      <vt:lpstr>Yemin Çeşitleri</vt:lpstr>
      <vt:lpstr>Helaller ve Haramlar</vt:lpstr>
      <vt:lpstr>Helaller ve Haramlar</vt:lpstr>
      <vt:lpstr>Yiyecekler</vt:lpstr>
      <vt:lpstr>Bilgi Notu…</vt:lpstr>
      <vt:lpstr>Bilgi Notu…</vt:lpstr>
      <vt:lpstr> Odaklanalım!... </vt:lpstr>
      <vt:lpstr>Odaklanalım!...</vt:lpstr>
      <vt:lpstr>Odaklanalım!...</vt:lpstr>
      <vt:lpstr>Odaklanalım!...</vt:lpstr>
      <vt:lpstr>Su Hayvanları</vt:lpstr>
      <vt:lpstr>Su Hayvanları</vt:lpstr>
      <vt:lpstr>Hem Karada Hem Suda Yaşayan Hayvanlar</vt:lpstr>
      <vt:lpstr>Hem Karada Hem Suda Yaşayan Hayvanlar</vt:lpstr>
      <vt:lpstr>Hayvanların Kesimi</vt:lpstr>
      <vt:lpstr>Hayvanların Kesimi</vt:lpstr>
      <vt:lpstr>Odaklanalım!…</vt:lpstr>
      <vt:lpstr>Sıra sizde… (1. Soru)</vt:lpstr>
      <vt:lpstr>Sıra sizde… (5. Soru)</vt:lpstr>
      <vt:lpstr>Sıra sizde… (6. Soru)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oguzkaan ekmekçi</dc:creator>
  <cp:lastModifiedBy>Sınıf-1</cp:lastModifiedBy>
  <cp:revision>113</cp:revision>
  <dcterms:created xsi:type="dcterms:W3CDTF">2020-11-30T19:20:16Z</dcterms:created>
  <dcterms:modified xsi:type="dcterms:W3CDTF">2021-01-07T12:21:35Z</dcterms:modified>
</cp:coreProperties>
</file>